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8" r:id="rId3"/>
    <p:sldId id="372" r:id="rId4"/>
    <p:sldId id="369" r:id="rId5"/>
    <p:sldId id="374" r:id="rId6"/>
    <p:sldId id="385" r:id="rId7"/>
    <p:sldId id="396" r:id="rId8"/>
    <p:sldId id="397" r:id="rId9"/>
    <p:sldId id="392" r:id="rId10"/>
    <p:sldId id="379" r:id="rId11"/>
    <p:sldId id="387" r:id="rId12"/>
    <p:sldId id="389" r:id="rId13"/>
    <p:sldId id="393" r:id="rId14"/>
    <p:sldId id="407" r:id="rId15"/>
    <p:sldId id="408" r:id="rId16"/>
    <p:sldId id="409" r:id="rId17"/>
    <p:sldId id="410" r:id="rId18"/>
    <p:sldId id="411" r:id="rId19"/>
    <p:sldId id="412" r:id="rId20"/>
    <p:sldId id="413" r:id="rId21"/>
    <p:sldId id="414" r:id="rId22"/>
    <p:sldId id="415" r:id="rId23"/>
    <p:sldId id="376" r:id="rId24"/>
    <p:sldId id="378" r:id="rId25"/>
    <p:sldId id="398" r:id="rId26"/>
    <p:sldId id="406" r:id="rId27"/>
    <p:sldId id="361" r:id="rId28"/>
    <p:sldId id="366" r:id="rId29"/>
    <p:sldId id="416" r:id="rId30"/>
    <p:sldId id="401" r:id="rId31"/>
    <p:sldId id="402" r:id="rId32"/>
    <p:sldId id="403" r:id="rId33"/>
    <p:sldId id="404" r:id="rId34"/>
    <p:sldId id="405" r:id="rId35"/>
  </p:sldIdLst>
  <p:sldSz cx="9144000" cy="6858000" type="screen4x3"/>
  <p:notesSz cx="10234613" cy="70993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12" d="100"/>
          <a:sy n="112" d="100"/>
        </p:scale>
        <p:origin x="21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38A7CD-18DE-394A-AB3E-AEFBD0BF1CD7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56968BE-BF63-3C40-8669-58E8630C2E6B}">
      <dgm:prSet phldrT="[Text]" custT="1"/>
      <dgm:spPr/>
      <dgm:t>
        <a:bodyPr/>
        <a:lstStyle/>
        <a:p>
          <a:r>
            <a:rPr lang="en-US" sz="2000" dirty="0" smtClean="0"/>
            <a:t>TDC Main</a:t>
          </a:r>
          <a:endParaRPr lang="en-US" sz="2000" dirty="0"/>
        </a:p>
      </dgm:t>
    </dgm:pt>
    <dgm:pt modelId="{1CD56ED9-ECAF-C248-ABC6-EF7A445FCF46}" type="parTrans" cxnId="{007C18E9-445A-2841-B797-300FFEAC1C31}">
      <dgm:prSet/>
      <dgm:spPr/>
      <dgm:t>
        <a:bodyPr/>
        <a:lstStyle/>
        <a:p>
          <a:endParaRPr lang="en-US" sz="1400"/>
        </a:p>
      </dgm:t>
    </dgm:pt>
    <dgm:pt modelId="{BFB8838B-1CA7-F444-A85F-D233D0A01128}" type="sibTrans" cxnId="{007C18E9-445A-2841-B797-300FFEAC1C31}">
      <dgm:prSet/>
      <dgm:spPr/>
      <dgm:t>
        <a:bodyPr/>
        <a:lstStyle/>
        <a:p>
          <a:endParaRPr lang="en-US" sz="1400"/>
        </a:p>
      </dgm:t>
    </dgm:pt>
    <dgm:pt modelId="{8D16DA4F-ED7F-E64F-B820-1253FA3888D5}">
      <dgm:prSet phldrT="[Text]" custT="1"/>
      <dgm:spPr/>
      <dgm:t>
        <a:bodyPr/>
        <a:lstStyle/>
        <a:p>
          <a:r>
            <a:rPr lang="en-US" sz="2000" dirty="0" smtClean="0"/>
            <a:t>Frequency Divider</a:t>
          </a:r>
          <a:endParaRPr lang="en-US" sz="2000" dirty="0"/>
        </a:p>
      </dgm:t>
    </dgm:pt>
    <dgm:pt modelId="{3FA24A98-21BE-4F45-89AF-09DD52983762}" type="sibTrans" cxnId="{C74DC97B-C1A0-904E-9490-C9730A69FD15}">
      <dgm:prSet/>
      <dgm:spPr/>
      <dgm:t>
        <a:bodyPr/>
        <a:lstStyle/>
        <a:p>
          <a:endParaRPr lang="en-US" sz="1400"/>
        </a:p>
      </dgm:t>
    </dgm:pt>
    <dgm:pt modelId="{3EB2A1BF-5686-5D4A-8E57-0E8C19D5572D}" type="parTrans" cxnId="{C74DC97B-C1A0-904E-9490-C9730A69FD15}">
      <dgm:prSet/>
      <dgm:spPr/>
      <dgm:t>
        <a:bodyPr/>
        <a:lstStyle/>
        <a:p>
          <a:endParaRPr lang="en-US" sz="1400"/>
        </a:p>
      </dgm:t>
    </dgm:pt>
    <dgm:pt modelId="{B7DEF1AE-C663-7741-AB82-0B5D9CBB7F38}">
      <dgm:prSet phldrT="[Text]" custT="1"/>
      <dgm:spPr/>
      <dgm:t>
        <a:bodyPr/>
        <a:lstStyle/>
        <a:p>
          <a:r>
            <a:rPr lang="en-US" sz="2000" dirty="0" smtClean="0"/>
            <a:t>4-Bit Counter</a:t>
          </a:r>
          <a:endParaRPr lang="en-US" sz="2000" dirty="0"/>
        </a:p>
      </dgm:t>
    </dgm:pt>
    <dgm:pt modelId="{9B07A580-CD75-8D47-8241-90E5D6D1CD69}" type="parTrans" cxnId="{EE7BCE7B-1698-1E44-A78E-7EDD567D693C}">
      <dgm:prSet/>
      <dgm:spPr/>
      <dgm:t>
        <a:bodyPr/>
        <a:lstStyle/>
        <a:p>
          <a:endParaRPr lang="en-US"/>
        </a:p>
      </dgm:t>
    </dgm:pt>
    <dgm:pt modelId="{FF46DA07-B219-5947-AB63-E864B2056E85}" type="sibTrans" cxnId="{EE7BCE7B-1698-1E44-A78E-7EDD567D693C}">
      <dgm:prSet/>
      <dgm:spPr/>
      <dgm:t>
        <a:bodyPr/>
        <a:lstStyle/>
        <a:p>
          <a:endParaRPr lang="en-US"/>
        </a:p>
      </dgm:t>
    </dgm:pt>
    <dgm:pt modelId="{90036160-C013-1244-A9C4-6E5697D38339}">
      <dgm:prSet phldrT="[Text]" custT="1"/>
      <dgm:spPr/>
      <dgm:t>
        <a:bodyPr/>
        <a:lstStyle/>
        <a:p>
          <a:r>
            <a:rPr lang="en-US" sz="2000" dirty="0" smtClean="0"/>
            <a:t>BCD to 7 Segment</a:t>
          </a:r>
          <a:endParaRPr lang="en-US" sz="2000" dirty="0"/>
        </a:p>
      </dgm:t>
    </dgm:pt>
    <dgm:pt modelId="{8004EF5E-F15E-0C4C-8988-2609FE9F9A32}" type="parTrans" cxnId="{256089C0-D211-E140-A5E6-CD9064AD9CDB}">
      <dgm:prSet/>
      <dgm:spPr/>
      <dgm:t>
        <a:bodyPr/>
        <a:lstStyle/>
        <a:p>
          <a:endParaRPr lang="en-US"/>
        </a:p>
      </dgm:t>
    </dgm:pt>
    <dgm:pt modelId="{CBEDA2D1-105C-DB48-8E1B-86880E344CC8}" type="sibTrans" cxnId="{256089C0-D211-E140-A5E6-CD9064AD9CDB}">
      <dgm:prSet/>
      <dgm:spPr/>
      <dgm:t>
        <a:bodyPr/>
        <a:lstStyle/>
        <a:p>
          <a:endParaRPr lang="en-US"/>
        </a:p>
      </dgm:t>
    </dgm:pt>
    <dgm:pt modelId="{E54628B4-BCE9-944D-B8EE-5F11C7F46DC6}" type="pres">
      <dgm:prSet presAssocID="{6038A7CD-18DE-394A-AB3E-AEFBD0BF1C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ko-KR"/>
        </a:p>
      </dgm:t>
    </dgm:pt>
    <dgm:pt modelId="{144A2679-2C41-C64C-B9FF-F21F78FEBCDC}" type="pres">
      <dgm:prSet presAssocID="{356968BE-BF63-3C40-8669-58E8630C2E6B}" presName="hierRoot1" presStyleCnt="0">
        <dgm:presLayoutVars>
          <dgm:hierBranch val="init"/>
        </dgm:presLayoutVars>
      </dgm:prSet>
      <dgm:spPr/>
    </dgm:pt>
    <dgm:pt modelId="{0566026F-C61B-A44A-9B5F-B18ADFC8D22B}" type="pres">
      <dgm:prSet presAssocID="{356968BE-BF63-3C40-8669-58E8630C2E6B}" presName="rootComposite1" presStyleCnt="0"/>
      <dgm:spPr/>
    </dgm:pt>
    <dgm:pt modelId="{F6C39CDB-0DA4-954E-92AF-BB686D6717A5}" type="pres">
      <dgm:prSet presAssocID="{356968BE-BF63-3C40-8669-58E8630C2E6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3387F1-7018-CF49-B72E-B3E823C918F8}" type="pres">
      <dgm:prSet presAssocID="{356968BE-BF63-3C40-8669-58E8630C2E6B}" presName="rootConnector1" presStyleLbl="node1" presStyleIdx="0" presStyleCnt="0"/>
      <dgm:spPr/>
      <dgm:t>
        <a:bodyPr/>
        <a:lstStyle/>
        <a:p>
          <a:endParaRPr lang="en-US" altLang="ko-KR"/>
        </a:p>
      </dgm:t>
    </dgm:pt>
    <dgm:pt modelId="{6CEAF716-5102-6749-9B81-40287B7B03E6}" type="pres">
      <dgm:prSet presAssocID="{356968BE-BF63-3C40-8669-58E8630C2E6B}" presName="hierChild2" presStyleCnt="0"/>
      <dgm:spPr/>
    </dgm:pt>
    <dgm:pt modelId="{C5FBB0D2-158C-A94F-A722-986F155BA326}" type="pres">
      <dgm:prSet presAssocID="{3EB2A1BF-5686-5D4A-8E57-0E8C19D5572D}" presName="Name37" presStyleLbl="parChTrans1D2" presStyleIdx="0" presStyleCnt="3"/>
      <dgm:spPr/>
      <dgm:t>
        <a:bodyPr/>
        <a:lstStyle/>
        <a:p>
          <a:endParaRPr lang="en-US" altLang="ko-KR"/>
        </a:p>
      </dgm:t>
    </dgm:pt>
    <dgm:pt modelId="{51D7A91F-9E3E-644A-A3FA-79A4CFA6EDF8}" type="pres">
      <dgm:prSet presAssocID="{8D16DA4F-ED7F-E64F-B820-1253FA3888D5}" presName="hierRoot2" presStyleCnt="0">
        <dgm:presLayoutVars>
          <dgm:hierBranch val="init"/>
        </dgm:presLayoutVars>
      </dgm:prSet>
      <dgm:spPr/>
    </dgm:pt>
    <dgm:pt modelId="{C5F2CC2E-276C-6249-8861-99A7AD62DACA}" type="pres">
      <dgm:prSet presAssocID="{8D16DA4F-ED7F-E64F-B820-1253FA3888D5}" presName="rootComposite" presStyleCnt="0"/>
      <dgm:spPr/>
    </dgm:pt>
    <dgm:pt modelId="{9DDC7CAA-0B27-7643-9EA1-105FFD1EF562}" type="pres">
      <dgm:prSet presAssocID="{8D16DA4F-ED7F-E64F-B820-1253FA3888D5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AE45032-4C6B-F443-8F7F-BDDB547A5A71}" type="pres">
      <dgm:prSet presAssocID="{8D16DA4F-ED7F-E64F-B820-1253FA3888D5}" presName="rootConnector" presStyleLbl="node2" presStyleIdx="0" presStyleCnt="3"/>
      <dgm:spPr/>
      <dgm:t>
        <a:bodyPr/>
        <a:lstStyle/>
        <a:p>
          <a:endParaRPr lang="en-US" altLang="ko-KR"/>
        </a:p>
      </dgm:t>
    </dgm:pt>
    <dgm:pt modelId="{768D33BF-0326-A949-A891-F5A07CFBB968}" type="pres">
      <dgm:prSet presAssocID="{8D16DA4F-ED7F-E64F-B820-1253FA3888D5}" presName="hierChild4" presStyleCnt="0"/>
      <dgm:spPr/>
    </dgm:pt>
    <dgm:pt modelId="{B482A685-6DE4-0B45-8A2D-7BF4356D1D69}" type="pres">
      <dgm:prSet presAssocID="{8D16DA4F-ED7F-E64F-B820-1253FA3888D5}" presName="hierChild5" presStyleCnt="0"/>
      <dgm:spPr/>
    </dgm:pt>
    <dgm:pt modelId="{38C5F812-2626-6841-B5BC-335A603805C7}" type="pres">
      <dgm:prSet presAssocID="{9B07A580-CD75-8D47-8241-90E5D6D1CD69}" presName="Name37" presStyleLbl="parChTrans1D2" presStyleIdx="1" presStyleCnt="3"/>
      <dgm:spPr/>
      <dgm:t>
        <a:bodyPr/>
        <a:lstStyle/>
        <a:p>
          <a:endParaRPr lang="en-US" altLang="ko-KR"/>
        </a:p>
      </dgm:t>
    </dgm:pt>
    <dgm:pt modelId="{0AE36F5D-DF26-D044-8094-D6AC735BB718}" type="pres">
      <dgm:prSet presAssocID="{B7DEF1AE-C663-7741-AB82-0B5D9CBB7F38}" presName="hierRoot2" presStyleCnt="0">
        <dgm:presLayoutVars>
          <dgm:hierBranch val="init"/>
        </dgm:presLayoutVars>
      </dgm:prSet>
      <dgm:spPr/>
    </dgm:pt>
    <dgm:pt modelId="{8A4B2A79-F409-4A47-B302-378ABF1A2EEF}" type="pres">
      <dgm:prSet presAssocID="{B7DEF1AE-C663-7741-AB82-0B5D9CBB7F38}" presName="rootComposite" presStyleCnt="0"/>
      <dgm:spPr/>
    </dgm:pt>
    <dgm:pt modelId="{23DDBA5F-9D5D-4E41-A514-EFB25C08A73A}" type="pres">
      <dgm:prSet presAssocID="{B7DEF1AE-C663-7741-AB82-0B5D9CBB7F38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4F0570-2E9E-4C4E-81CA-CDBB4D46B4BF}" type="pres">
      <dgm:prSet presAssocID="{B7DEF1AE-C663-7741-AB82-0B5D9CBB7F38}" presName="rootConnector" presStyleLbl="node2" presStyleIdx="1" presStyleCnt="3"/>
      <dgm:spPr/>
      <dgm:t>
        <a:bodyPr/>
        <a:lstStyle/>
        <a:p>
          <a:endParaRPr lang="en-US" altLang="ko-KR"/>
        </a:p>
      </dgm:t>
    </dgm:pt>
    <dgm:pt modelId="{F71B8EAE-B6F7-554E-919C-0A9D4FD24F45}" type="pres">
      <dgm:prSet presAssocID="{B7DEF1AE-C663-7741-AB82-0B5D9CBB7F38}" presName="hierChild4" presStyleCnt="0"/>
      <dgm:spPr/>
    </dgm:pt>
    <dgm:pt modelId="{D406E2EE-2C3A-4746-823F-AFEF3784939D}" type="pres">
      <dgm:prSet presAssocID="{B7DEF1AE-C663-7741-AB82-0B5D9CBB7F38}" presName="hierChild5" presStyleCnt="0"/>
      <dgm:spPr/>
    </dgm:pt>
    <dgm:pt modelId="{0585A81F-17F7-DF49-9F1D-94AB39C5DE0F}" type="pres">
      <dgm:prSet presAssocID="{8004EF5E-F15E-0C4C-8988-2609FE9F9A32}" presName="Name37" presStyleLbl="parChTrans1D2" presStyleIdx="2" presStyleCnt="3"/>
      <dgm:spPr/>
      <dgm:t>
        <a:bodyPr/>
        <a:lstStyle/>
        <a:p>
          <a:endParaRPr lang="en-US" altLang="ko-KR"/>
        </a:p>
      </dgm:t>
    </dgm:pt>
    <dgm:pt modelId="{30E8DD4E-AD1D-5D4C-A732-0E4B9DE6F7BF}" type="pres">
      <dgm:prSet presAssocID="{90036160-C013-1244-A9C4-6E5697D38339}" presName="hierRoot2" presStyleCnt="0">
        <dgm:presLayoutVars>
          <dgm:hierBranch val="init"/>
        </dgm:presLayoutVars>
      </dgm:prSet>
      <dgm:spPr/>
    </dgm:pt>
    <dgm:pt modelId="{CC510387-8079-7744-B565-AD90424736E7}" type="pres">
      <dgm:prSet presAssocID="{90036160-C013-1244-A9C4-6E5697D38339}" presName="rootComposite" presStyleCnt="0"/>
      <dgm:spPr/>
    </dgm:pt>
    <dgm:pt modelId="{51E0ECED-5641-764F-A14B-F0EBD221EFE8}" type="pres">
      <dgm:prSet presAssocID="{90036160-C013-1244-A9C4-6E5697D3833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4BB04D-37A9-154B-A50A-635DC110C1EF}" type="pres">
      <dgm:prSet presAssocID="{90036160-C013-1244-A9C4-6E5697D38339}" presName="rootConnector" presStyleLbl="node2" presStyleIdx="2" presStyleCnt="3"/>
      <dgm:spPr/>
      <dgm:t>
        <a:bodyPr/>
        <a:lstStyle/>
        <a:p>
          <a:endParaRPr lang="en-US" altLang="ko-KR"/>
        </a:p>
      </dgm:t>
    </dgm:pt>
    <dgm:pt modelId="{C4B6A781-8F00-4A45-B299-7A9017AAB4A4}" type="pres">
      <dgm:prSet presAssocID="{90036160-C013-1244-A9C4-6E5697D38339}" presName="hierChild4" presStyleCnt="0"/>
      <dgm:spPr/>
    </dgm:pt>
    <dgm:pt modelId="{F0B6F100-A605-F647-855A-1C55F5A42FB3}" type="pres">
      <dgm:prSet presAssocID="{90036160-C013-1244-A9C4-6E5697D38339}" presName="hierChild5" presStyleCnt="0"/>
      <dgm:spPr/>
    </dgm:pt>
    <dgm:pt modelId="{43B219ED-8B9C-8F41-BCA2-78E5A3090430}" type="pres">
      <dgm:prSet presAssocID="{356968BE-BF63-3C40-8669-58E8630C2E6B}" presName="hierChild3" presStyleCnt="0"/>
      <dgm:spPr/>
    </dgm:pt>
  </dgm:ptLst>
  <dgm:cxnLst>
    <dgm:cxn modelId="{007C18E9-445A-2841-B797-300FFEAC1C31}" srcId="{6038A7CD-18DE-394A-AB3E-AEFBD0BF1CD7}" destId="{356968BE-BF63-3C40-8669-58E8630C2E6B}" srcOrd="0" destOrd="0" parTransId="{1CD56ED9-ECAF-C248-ABC6-EF7A445FCF46}" sibTransId="{BFB8838B-1CA7-F444-A85F-D233D0A01128}"/>
    <dgm:cxn modelId="{EE7BCE7B-1698-1E44-A78E-7EDD567D693C}" srcId="{356968BE-BF63-3C40-8669-58E8630C2E6B}" destId="{B7DEF1AE-C663-7741-AB82-0B5D9CBB7F38}" srcOrd="1" destOrd="0" parTransId="{9B07A580-CD75-8D47-8241-90E5D6D1CD69}" sibTransId="{FF46DA07-B219-5947-AB63-E864B2056E85}"/>
    <dgm:cxn modelId="{C74DC97B-C1A0-904E-9490-C9730A69FD15}" srcId="{356968BE-BF63-3C40-8669-58E8630C2E6B}" destId="{8D16DA4F-ED7F-E64F-B820-1253FA3888D5}" srcOrd="0" destOrd="0" parTransId="{3EB2A1BF-5686-5D4A-8E57-0E8C19D5572D}" sibTransId="{3FA24A98-21BE-4F45-89AF-09DD52983762}"/>
    <dgm:cxn modelId="{16EAE655-C014-8845-87D2-BDA6DC301E07}" type="presOf" srcId="{8004EF5E-F15E-0C4C-8988-2609FE9F9A32}" destId="{0585A81F-17F7-DF49-9F1D-94AB39C5DE0F}" srcOrd="0" destOrd="0" presId="urn:microsoft.com/office/officeart/2005/8/layout/orgChart1"/>
    <dgm:cxn modelId="{C730765D-EAA6-C346-BEA0-0193CD5787ED}" type="presOf" srcId="{6038A7CD-18DE-394A-AB3E-AEFBD0BF1CD7}" destId="{E54628B4-BCE9-944D-B8EE-5F11C7F46DC6}" srcOrd="0" destOrd="0" presId="urn:microsoft.com/office/officeart/2005/8/layout/orgChart1"/>
    <dgm:cxn modelId="{86AACB7E-5B10-B747-BB7C-FB0C9EFC87B8}" type="presOf" srcId="{3EB2A1BF-5686-5D4A-8E57-0E8C19D5572D}" destId="{C5FBB0D2-158C-A94F-A722-986F155BA326}" srcOrd="0" destOrd="0" presId="urn:microsoft.com/office/officeart/2005/8/layout/orgChart1"/>
    <dgm:cxn modelId="{AB6B18BD-F985-9D47-8193-99EA72DD0C63}" type="presOf" srcId="{356968BE-BF63-3C40-8669-58E8630C2E6B}" destId="{F6C39CDB-0DA4-954E-92AF-BB686D6717A5}" srcOrd="0" destOrd="0" presId="urn:microsoft.com/office/officeart/2005/8/layout/orgChart1"/>
    <dgm:cxn modelId="{C8EC6F43-BFC7-B74D-99C0-5B2D8F9216FF}" type="presOf" srcId="{8D16DA4F-ED7F-E64F-B820-1253FA3888D5}" destId="{9DDC7CAA-0B27-7643-9EA1-105FFD1EF562}" srcOrd="0" destOrd="0" presId="urn:microsoft.com/office/officeart/2005/8/layout/orgChart1"/>
    <dgm:cxn modelId="{115F559B-546A-CF4D-8A0F-3FB7B03D2DD1}" type="presOf" srcId="{B7DEF1AE-C663-7741-AB82-0B5D9CBB7F38}" destId="{23DDBA5F-9D5D-4E41-A514-EFB25C08A73A}" srcOrd="0" destOrd="0" presId="urn:microsoft.com/office/officeart/2005/8/layout/orgChart1"/>
    <dgm:cxn modelId="{99AD4B3D-B4DB-9A4C-98A7-95F93D3DFE0E}" type="presOf" srcId="{356968BE-BF63-3C40-8669-58E8630C2E6B}" destId="{D73387F1-7018-CF49-B72E-B3E823C918F8}" srcOrd="1" destOrd="0" presId="urn:microsoft.com/office/officeart/2005/8/layout/orgChart1"/>
    <dgm:cxn modelId="{C628BAB2-5092-134E-9CA3-10FB049097CB}" type="presOf" srcId="{B7DEF1AE-C663-7741-AB82-0B5D9CBB7F38}" destId="{094F0570-2E9E-4C4E-81CA-CDBB4D46B4BF}" srcOrd="1" destOrd="0" presId="urn:microsoft.com/office/officeart/2005/8/layout/orgChart1"/>
    <dgm:cxn modelId="{A205934F-AF0C-154D-B8D9-163DB7BD0335}" type="presOf" srcId="{9B07A580-CD75-8D47-8241-90E5D6D1CD69}" destId="{38C5F812-2626-6841-B5BC-335A603805C7}" srcOrd="0" destOrd="0" presId="urn:microsoft.com/office/officeart/2005/8/layout/orgChart1"/>
    <dgm:cxn modelId="{52F3573C-016D-4E4F-94D2-ED9A3E23A86B}" type="presOf" srcId="{90036160-C013-1244-A9C4-6E5697D38339}" destId="{AE4BB04D-37A9-154B-A50A-635DC110C1EF}" srcOrd="1" destOrd="0" presId="urn:microsoft.com/office/officeart/2005/8/layout/orgChart1"/>
    <dgm:cxn modelId="{256089C0-D211-E140-A5E6-CD9064AD9CDB}" srcId="{356968BE-BF63-3C40-8669-58E8630C2E6B}" destId="{90036160-C013-1244-A9C4-6E5697D38339}" srcOrd="2" destOrd="0" parTransId="{8004EF5E-F15E-0C4C-8988-2609FE9F9A32}" sibTransId="{CBEDA2D1-105C-DB48-8E1B-86880E344CC8}"/>
    <dgm:cxn modelId="{493E18E1-20FB-E64F-A8EB-5D8674BF19FA}" type="presOf" srcId="{90036160-C013-1244-A9C4-6E5697D38339}" destId="{51E0ECED-5641-764F-A14B-F0EBD221EFE8}" srcOrd="0" destOrd="0" presId="urn:microsoft.com/office/officeart/2005/8/layout/orgChart1"/>
    <dgm:cxn modelId="{13CD45D6-A28B-8C42-BB3B-79C58A6A6DD0}" type="presOf" srcId="{8D16DA4F-ED7F-E64F-B820-1253FA3888D5}" destId="{4AE45032-4C6B-F443-8F7F-BDDB547A5A71}" srcOrd="1" destOrd="0" presId="urn:microsoft.com/office/officeart/2005/8/layout/orgChart1"/>
    <dgm:cxn modelId="{FEBBF28F-09F1-8D4E-A6B6-BD8C78A51106}" type="presParOf" srcId="{E54628B4-BCE9-944D-B8EE-5F11C7F46DC6}" destId="{144A2679-2C41-C64C-B9FF-F21F78FEBCDC}" srcOrd="0" destOrd="0" presId="urn:microsoft.com/office/officeart/2005/8/layout/orgChart1"/>
    <dgm:cxn modelId="{AB6C491B-D137-9B4B-9238-4245F87B512A}" type="presParOf" srcId="{144A2679-2C41-C64C-B9FF-F21F78FEBCDC}" destId="{0566026F-C61B-A44A-9B5F-B18ADFC8D22B}" srcOrd="0" destOrd="0" presId="urn:microsoft.com/office/officeart/2005/8/layout/orgChart1"/>
    <dgm:cxn modelId="{83C9616D-1F00-E24C-B16B-638112292CDC}" type="presParOf" srcId="{0566026F-C61B-A44A-9B5F-B18ADFC8D22B}" destId="{F6C39CDB-0DA4-954E-92AF-BB686D6717A5}" srcOrd="0" destOrd="0" presId="urn:microsoft.com/office/officeart/2005/8/layout/orgChart1"/>
    <dgm:cxn modelId="{763150CD-6DCA-C245-AE0E-F8C6D92C905F}" type="presParOf" srcId="{0566026F-C61B-A44A-9B5F-B18ADFC8D22B}" destId="{D73387F1-7018-CF49-B72E-B3E823C918F8}" srcOrd="1" destOrd="0" presId="urn:microsoft.com/office/officeart/2005/8/layout/orgChart1"/>
    <dgm:cxn modelId="{58F582C3-8B0D-6B47-9F52-081ED3F51911}" type="presParOf" srcId="{144A2679-2C41-C64C-B9FF-F21F78FEBCDC}" destId="{6CEAF716-5102-6749-9B81-40287B7B03E6}" srcOrd="1" destOrd="0" presId="urn:microsoft.com/office/officeart/2005/8/layout/orgChart1"/>
    <dgm:cxn modelId="{CA5A97DC-9974-DD4E-87BB-7DB8560C1FAD}" type="presParOf" srcId="{6CEAF716-5102-6749-9B81-40287B7B03E6}" destId="{C5FBB0D2-158C-A94F-A722-986F155BA326}" srcOrd="0" destOrd="0" presId="urn:microsoft.com/office/officeart/2005/8/layout/orgChart1"/>
    <dgm:cxn modelId="{CB7D1999-D3C9-3047-9DA8-41FEBEB48B13}" type="presParOf" srcId="{6CEAF716-5102-6749-9B81-40287B7B03E6}" destId="{51D7A91F-9E3E-644A-A3FA-79A4CFA6EDF8}" srcOrd="1" destOrd="0" presId="urn:microsoft.com/office/officeart/2005/8/layout/orgChart1"/>
    <dgm:cxn modelId="{F25F1634-CFA2-DE42-9FF2-2FD0DE3455D3}" type="presParOf" srcId="{51D7A91F-9E3E-644A-A3FA-79A4CFA6EDF8}" destId="{C5F2CC2E-276C-6249-8861-99A7AD62DACA}" srcOrd="0" destOrd="0" presId="urn:microsoft.com/office/officeart/2005/8/layout/orgChart1"/>
    <dgm:cxn modelId="{6D207C6A-F227-6440-B448-0A87AF48434E}" type="presParOf" srcId="{C5F2CC2E-276C-6249-8861-99A7AD62DACA}" destId="{9DDC7CAA-0B27-7643-9EA1-105FFD1EF562}" srcOrd="0" destOrd="0" presId="urn:microsoft.com/office/officeart/2005/8/layout/orgChart1"/>
    <dgm:cxn modelId="{14262CBC-EAAB-EC43-B184-F70B965226EC}" type="presParOf" srcId="{C5F2CC2E-276C-6249-8861-99A7AD62DACA}" destId="{4AE45032-4C6B-F443-8F7F-BDDB547A5A71}" srcOrd="1" destOrd="0" presId="urn:microsoft.com/office/officeart/2005/8/layout/orgChart1"/>
    <dgm:cxn modelId="{78DCB1CC-582D-3E4F-82F8-16B82DA2E91B}" type="presParOf" srcId="{51D7A91F-9E3E-644A-A3FA-79A4CFA6EDF8}" destId="{768D33BF-0326-A949-A891-F5A07CFBB968}" srcOrd="1" destOrd="0" presId="urn:microsoft.com/office/officeart/2005/8/layout/orgChart1"/>
    <dgm:cxn modelId="{FEAA78B0-6F36-6341-BD7D-6D1806FC7A9A}" type="presParOf" srcId="{51D7A91F-9E3E-644A-A3FA-79A4CFA6EDF8}" destId="{B482A685-6DE4-0B45-8A2D-7BF4356D1D69}" srcOrd="2" destOrd="0" presId="urn:microsoft.com/office/officeart/2005/8/layout/orgChart1"/>
    <dgm:cxn modelId="{BDA3F90C-37D3-0A48-8FB4-E36D8A2B7379}" type="presParOf" srcId="{6CEAF716-5102-6749-9B81-40287B7B03E6}" destId="{38C5F812-2626-6841-B5BC-335A603805C7}" srcOrd="2" destOrd="0" presId="urn:microsoft.com/office/officeart/2005/8/layout/orgChart1"/>
    <dgm:cxn modelId="{6C9ABF8E-50C7-C147-81D5-85169AD883AC}" type="presParOf" srcId="{6CEAF716-5102-6749-9B81-40287B7B03E6}" destId="{0AE36F5D-DF26-D044-8094-D6AC735BB718}" srcOrd="3" destOrd="0" presId="urn:microsoft.com/office/officeart/2005/8/layout/orgChart1"/>
    <dgm:cxn modelId="{488B1668-83A7-CE4E-B5A8-A2C4B19D2CDD}" type="presParOf" srcId="{0AE36F5D-DF26-D044-8094-D6AC735BB718}" destId="{8A4B2A79-F409-4A47-B302-378ABF1A2EEF}" srcOrd="0" destOrd="0" presId="urn:microsoft.com/office/officeart/2005/8/layout/orgChart1"/>
    <dgm:cxn modelId="{A6855C8A-5DC5-1148-ACFD-0C4E40E674F8}" type="presParOf" srcId="{8A4B2A79-F409-4A47-B302-378ABF1A2EEF}" destId="{23DDBA5F-9D5D-4E41-A514-EFB25C08A73A}" srcOrd="0" destOrd="0" presId="urn:microsoft.com/office/officeart/2005/8/layout/orgChart1"/>
    <dgm:cxn modelId="{C8676E5B-F9DB-F641-BB06-48A9BC1B3E67}" type="presParOf" srcId="{8A4B2A79-F409-4A47-B302-378ABF1A2EEF}" destId="{094F0570-2E9E-4C4E-81CA-CDBB4D46B4BF}" srcOrd="1" destOrd="0" presId="urn:microsoft.com/office/officeart/2005/8/layout/orgChart1"/>
    <dgm:cxn modelId="{C04D9329-C407-EE4B-8427-C21B0978E651}" type="presParOf" srcId="{0AE36F5D-DF26-D044-8094-D6AC735BB718}" destId="{F71B8EAE-B6F7-554E-919C-0A9D4FD24F45}" srcOrd="1" destOrd="0" presId="urn:microsoft.com/office/officeart/2005/8/layout/orgChart1"/>
    <dgm:cxn modelId="{C04B9B2C-19AB-B742-A337-BBB4AEDA7105}" type="presParOf" srcId="{0AE36F5D-DF26-D044-8094-D6AC735BB718}" destId="{D406E2EE-2C3A-4746-823F-AFEF3784939D}" srcOrd="2" destOrd="0" presId="urn:microsoft.com/office/officeart/2005/8/layout/orgChart1"/>
    <dgm:cxn modelId="{3407EA24-A1E9-6E47-B3F3-463FAD36F948}" type="presParOf" srcId="{6CEAF716-5102-6749-9B81-40287B7B03E6}" destId="{0585A81F-17F7-DF49-9F1D-94AB39C5DE0F}" srcOrd="4" destOrd="0" presId="urn:microsoft.com/office/officeart/2005/8/layout/orgChart1"/>
    <dgm:cxn modelId="{EC962E30-F4AB-1B4E-8582-6960A8A85A3E}" type="presParOf" srcId="{6CEAF716-5102-6749-9B81-40287B7B03E6}" destId="{30E8DD4E-AD1D-5D4C-A732-0E4B9DE6F7BF}" srcOrd="5" destOrd="0" presId="urn:microsoft.com/office/officeart/2005/8/layout/orgChart1"/>
    <dgm:cxn modelId="{44394480-7452-1546-83BF-7C59909917BF}" type="presParOf" srcId="{30E8DD4E-AD1D-5D4C-A732-0E4B9DE6F7BF}" destId="{CC510387-8079-7744-B565-AD90424736E7}" srcOrd="0" destOrd="0" presId="urn:microsoft.com/office/officeart/2005/8/layout/orgChart1"/>
    <dgm:cxn modelId="{B30948C2-3FB9-864C-B085-0543DC81902E}" type="presParOf" srcId="{CC510387-8079-7744-B565-AD90424736E7}" destId="{51E0ECED-5641-764F-A14B-F0EBD221EFE8}" srcOrd="0" destOrd="0" presId="urn:microsoft.com/office/officeart/2005/8/layout/orgChart1"/>
    <dgm:cxn modelId="{90E81DA7-6141-3A41-A43B-E171E4A56A1B}" type="presParOf" srcId="{CC510387-8079-7744-B565-AD90424736E7}" destId="{AE4BB04D-37A9-154B-A50A-635DC110C1EF}" srcOrd="1" destOrd="0" presId="urn:microsoft.com/office/officeart/2005/8/layout/orgChart1"/>
    <dgm:cxn modelId="{498B544F-81BB-534C-A409-830425F561C4}" type="presParOf" srcId="{30E8DD4E-AD1D-5D4C-A732-0E4B9DE6F7BF}" destId="{C4B6A781-8F00-4A45-B299-7A9017AAB4A4}" srcOrd="1" destOrd="0" presId="urn:microsoft.com/office/officeart/2005/8/layout/orgChart1"/>
    <dgm:cxn modelId="{9F997E54-BD61-3B44-B741-C356DD3DAC89}" type="presParOf" srcId="{30E8DD4E-AD1D-5D4C-A732-0E4B9DE6F7BF}" destId="{F0B6F100-A605-F647-855A-1C55F5A42FB3}" srcOrd="2" destOrd="0" presId="urn:microsoft.com/office/officeart/2005/8/layout/orgChart1"/>
    <dgm:cxn modelId="{E323C236-0AAE-8048-9A92-5F6C6715131D}" type="presParOf" srcId="{144A2679-2C41-C64C-B9FF-F21F78FEBCDC}" destId="{43B219ED-8B9C-8F41-BCA2-78E5A3090430}" srcOrd="2" destOrd="0" presId="urn:microsoft.com/office/officeart/2005/8/layout/orgChart1"/>
  </dgm:cxnLst>
  <dgm:bg>
    <a:solidFill>
      <a:srgbClr val="FFFFFF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5A81F-17F7-DF49-9F1D-94AB39C5DE0F}">
      <dsp:nvSpPr>
        <dsp:cNvPr id="0" name=""/>
        <dsp:cNvSpPr/>
      </dsp:nvSpPr>
      <dsp:spPr>
        <a:xfrm>
          <a:off x="3048000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2"/>
              </a:lnTo>
              <a:lnTo>
                <a:pt x="2156482" y="187132"/>
              </a:lnTo>
              <a:lnTo>
                <a:pt x="2156482" y="37426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C5F812-2626-6841-B5BC-335A603805C7}">
      <dsp:nvSpPr>
        <dsp:cNvPr id="0" name=""/>
        <dsp:cNvSpPr/>
      </dsp:nvSpPr>
      <dsp:spPr>
        <a:xfrm>
          <a:off x="3002280" y="1844867"/>
          <a:ext cx="91440" cy="37426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6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FBB0D2-158C-A94F-A722-986F155BA326}">
      <dsp:nvSpPr>
        <dsp:cNvPr id="0" name=""/>
        <dsp:cNvSpPr/>
      </dsp:nvSpPr>
      <dsp:spPr>
        <a:xfrm>
          <a:off x="891517" y="1844867"/>
          <a:ext cx="2156482" cy="374265"/>
        </a:xfrm>
        <a:custGeom>
          <a:avLst/>
          <a:gdLst/>
          <a:ahLst/>
          <a:cxnLst/>
          <a:rect l="0" t="0" r="0" b="0"/>
          <a:pathLst>
            <a:path>
              <a:moveTo>
                <a:pt x="2156482" y="0"/>
              </a:moveTo>
              <a:lnTo>
                <a:pt x="2156482" y="187132"/>
              </a:lnTo>
              <a:lnTo>
                <a:pt x="0" y="187132"/>
              </a:lnTo>
              <a:lnTo>
                <a:pt x="0" y="374265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C39CDB-0DA4-954E-92AF-BB686D6717A5}">
      <dsp:nvSpPr>
        <dsp:cNvPr id="0" name=""/>
        <dsp:cNvSpPr/>
      </dsp:nvSpPr>
      <dsp:spPr>
        <a:xfrm>
          <a:off x="2156891" y="953758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TDC Main</a:t>
          </a:r>
          <a:endParaRPr lang="en-US" sz="2000" kern="1200" dirty="0"/>
        </a:p>
      </dsp:txBody>
      <dsp:txXfrm>
        <a:off x="2156891" y="953758"/>
        <a:ext cx="1782216" cy="891108"/>
      </dsp:txXfrm>
    </dsp:sp>
    <dsp:sp modelId="{9DDC7CAA-0B27-7643-9EA1-105FFD1EF562}">
      <dsp:nvSpPr>
        <dsp:cNvPr id="0" name=""/>
        <dsp:cNvSpPr/>
      </dsp:nvSpPr>
      <dsp:spPr>
        <a:xfrm>
          <a:off x="409" y="2219132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Frequency Divider</a:t>
          </a:r>
          <a:endParaRPr lang="en-US" sz="2000" kern="1200" dirty="0"/>
        </a:p>
      </dsp:txBody>
      <dsp:txXfrm>
        <a:off x="409" y="2219132"/>
        <a:ext cx="1782216" cy="891108"/>
      </dsp:txXfrm>
    </dsp:sp>
    <dsp:sp modelId="{23DDBA5F-9D5D-4E41-A514-EFB25C08A73A}">
      <dsp:nvSpPr>
        <dsp:cNvPr id="0" name=""/>
        <dsp:cNvSpPr/>
      </dsp:nvSpPr>
      <dsp:spPr>
        <a:xfrm>
          <a:off x="2156891" y="2219132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4-Bit Counter</a:t>
          </a:r>
          <a:endParaRPr lang="en-US" sz="2000" kern="1200" dirty="0"/>
        </a:p>
      </dsp:txBody>
      <dsp:txXfrm>
        <a:off x="2156891" y="2219132"/>
        <a:ext cx="1782216" cy="891108"/>
      </dsp:txXfrm>
    </dsp:sp>
    <dsp:sp modelId="{51E0ECED-5641-764F-A14B-F0EBD221EFE8}">
      <dsp:nvSpPr>
        <dsp:cNvPr id="0" name=""/>
        <dsp:cNvSpPr/>
      </dsp:nvSpPr>
      <dsp:spPr>
        <a:xfrm>
          <a:off x="4313373" y="2219132"/>
          <a:ext cx="1782216" cy="891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BCD to 7 Segment</a:t>
          </a:r>
          <a:endParaRPr lang="en-US" sz="2000" kern="1200" dirty="0"/>
        </a:p>
      </dsp:txBody>
      <dsp:txXfrm>
        <a:off x="4313373" y="2219132"/>
        <a:ext cx="1782216" cy="8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300">
                <a:latin typeface="굴림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smtClean="0"/>
            </a:lvl1pPr>
          </a:lstStyle>
          <a:p>
            <a:pPr>
              <a:defRPr/>
            </a:pPr>
            <a:fld id="{C784AA99-444A-44EC-886A-5B3171B6D98A}" type="datetimeFigureOut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300">
                <a:latin typeface="굴림" charset="0"/>
                <a:ea typeface="굴림" charset="0"/>
                <a:cs typeface="굴림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smtClean="0"/>
            </a:lvl1pPr>
          </a:lstStyle>
          <a:p>
            <a:pPr>
              <a:defRPr/>
            </a:pPr>
            <a:fld id="{0DE750AC-97AE-4D56-A0E0-09F083504D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382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latin typeface="맑은 고딕" charset="0"/>
                <a:ea typeface="맑은 고딕" charset="0"/>
                <a:cs typeface="맑은 고딕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B2E532D-F2A2-48C4-A327-1C736EEB2766}" type="datetimeFigureOut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300">
                <a:latin typeface="맑은 고딕" charset="0"/>
                <a:ea typeface="맑은 고딕" charset="0"/>
                <a:cs typeface="맑은 고딕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17B5EB7D-B11E-477F-9840-56A3E484A44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359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맑은 고딕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6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ko-KR" smtClean="0"/>
              <a:t>http://www.play-hookey.com/digital/counters/synchronous_counter.html</a:t>
            </a:r>
          </a:p>
          <a:p>
            <a:pPr>
              <a:defRPr/>
            </a:pPr>
            <a:endParaRPr lang="en-US" altLang="ko-KR" smtClean="0"/>
          </a:p>
          <a:p>
            <a:pPr>
              <a:defRPr/>
            </a:pPr>
            <a:r>
              <a:rPr lang="en-US" altLang="ko-KR" smtClean="0"/>
              <a:t>To determine the gates required at each flip-flop input, let's start by drawing up a truth table for all states of the counter. Such a table is shown to the right.</a:t>
            </a:r>
          </a:p>
          <a:p>
            <a:pPr>
              <a:defRPr/>
            </a:pPr>
            <a:r>
              <a:rPr lang="en-US" altLang="ko-KR" smtClean="0"/>
              <a:t>Looking first at output A, we note that it must change state with every input clock pulse. Therefore, we </a:t>
            </a:r>
            <a:r>
              <a:rPr lang="en-US" altLang="ko-KR" i="1" smtClean="0"/>
              <a:t>could</a:t>
            </a:r>
            <a:r>
              <a:rPr lang="en-US" altLang="ko-KR" smtClean="0"/>
              <a:t> use a T flip-flop here if we wanted to. We won't do so, just to make all of our flip-flops the same. But even with JK flip-flops, all we need to do here is to connect both the J and K inputs of this flip-flop to logic 1 in order to get the correct activity.</a:t>
            </a:r>
          </a:p>
          <a:p>
            <a:pPr>
              <a:defRPr/>
            </a:pPr>
            <a:r>
              <a:rPr lang="en-US" altLang="ko-KR" smtClean="0"/>
              <a:t>Flip-flop B is a bit more complicated. This output must change state only on every </a:t>
            </a:r>
            <a:r>
              <a:rPr lang="en-US" altLang="ko-KR" i="1" smtClean="0"/>
              <a:t>other</a:t>
            </a:r>
            <a:r>
              <a:rPr lang="en-US" altLang="ko-KR" smtClean="0"/>
              <a:t> input clock pulse. Looking at the truth table again, output B must be ready to change states whenever output A is a logic 1, but not when A is a logic 0. If we recall the behavior of the </a:t>
            </a:r>
            <a:r>
              <a:rPr lang="en-US" altLang="ko-KR" u="sng" smtClean="0"/>
              <a:t>JK flip-flop, we can see that if we connect output A to the J and K inputs of flip-flop B, we will see output B behaving correctly.</a:t>
            </a:r>
          </a:p>
          <a:p>
            <a:pPr>
              <a:defRPr/>
            </a:pPr>
            <a:r>
              <a:rPr lang="en-US" altLang="ko-KR" smtClean="0"/>
              <a:t>Continuing this line of reasoning, output C may change state only when both A and B are logic 1. We can't use only output B as the control for flip-flop C; that will allow C to change state when the counter is in state 2, causing it to switch directly from a count of 2 to a count of 7, and again from a count of 10 to a count of 15 — not a good way to count. Therefore we will need a two-input AND gate at the inputs to flip-flop C. Flip-flip D requires a three-input AND gate for its control, as outputs A, B, and C must all be at logic 1 before D can be allowed to change state.</a:t>
            </a:r>
          </a:p>
          <a:p>
            <a:pPr>
              <a:defRPr/>
            </a:pPr>
            <a:r>
              <a:rPr lang="en-US" altLang="ko-KR" smtClean="0"/>
              <a:t>The resulting circuit is shown in the demonstration below.</a:t>
            </a:r>
          </a:p>
          <a:p>
            <a:pPr>
              <a:defRPr/>
            </a:pPr>
            <a:endParaRPr lang="ko-KR" alt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45EAF9BE-8081-49CE-8C7E-8FDCD92AAA46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693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8D1676AB-EB58-434B-BC12-875B17B566F9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99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9F25990-4B68-4CCE-B540-8103FFD0C5C3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028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F7CC7EE-57D0-4547-B614-EB494FEBD7E9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46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E89BA5A-99DB-4F97-828A-575242C872FD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28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33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7023214-AC1B-4443-903B-887F90275D1A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34</a:t>
            </a:fld>
            <a:endParaRPr kumimoji="0"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390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4A40D-88F8-4662-9AD5-4FD2D77DF748}" type="datetime1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D0EA2-AA9F-4026-B24A-9BB4C412A9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063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000">
                <a:latin typeface="맑은 고딕" pitchFamily="50" charset="-127"/>
                <a:ea typeface="맑은 고딕" pitchFamily="50" charset="-127"/>
              </a:defRPr>
            </a:lvl2pPr>
            <a:lvl3pPr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41F57A-4C50-4DC5-A961-431B84AE92E3}" type="datetime1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05F7FDE-49A2-4330-B18D-329A9A6487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6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25002" y="4221088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5790"/>
            <a:ext cx="8229600" cy="2304256"/>
          </a:xfrm>
        </p:spPr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CFCDF9-C3A8-4570-A524-5DD7E2662C7E}" type="datetime1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355AF38-8DE3-44AD-819E-5A657A4236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83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0CB5658-EB81-47AE-87DF-164B80299B59}" type="datetime1">
              <a:rPr lang="ko-KR" altLang="en-US"/>
              <a:pPr>
                <a:defRPr/>
              </a:pPr>
              <a:t>2018-05-15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kumimoji="0" sz="1200">
                <a:solidFill>
                  <a:srgbClr val="898989"/>
                </a:solidFill>
                <a:latin typeface="맑은 고딕" charset="0"/>
                <a:ea typeface="맑은 고딕" charset="0"/>
                <a:cs typeface="맑은 고딕" charset="0"/>
              </a:defRPr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6C9F97FF-B77E-4ADC-A5D0-FC1D90F4568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@rubis.snu.ac.kr" TargetMode="External"/><Relationship Id="rId2" Type="http://schemas.openxmlformats.org/officeDocument/2006/relationships/hyperlink" Target="mailto:cglee@s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614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CB7437-C533-4AFC-AEBE-788868485BB8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6148" name="제목 3"/>
          <p:cNvSpPr>
            <a:spLocks noGrp="1"/>
          </p:cNvSpPr>
          <p:nvPr>
            <p:ph type="ctrTitle"/>
          </p:nvPr>
        </p:nvSpPr>
        <p:spPr>
          <a:xfrm>
            <a:off x="685800" y="110172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Lab. 09</a:t>
            </a:r>
            <a:endParaRPr lang="ko-KR" altLang="en-US" sz="4000" smtClean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cs typeface="+mn-cs"/>
              </a:rPr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mtClean="0">
                <a:cs typeface="+mn-cs"/>
              </a:rPr>
              <a:t>Spring </a:t>
            </a:r>
            <a:r>
              <a:rPr lang="en-US" altLang="ko-KR" smtClean="0">
                <a:cs typeface="+mn-cs"/>
              </a:rPr>
              <a:t>2018</a:t>
            </a:r>
            <a:endParaRPr lang="en-US" altLang="ko-KR" dirty="0" smtClean="0"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chemeClr val="tx1"/>
                </a:solidFill>
                <a:cs typeface="+mn-cs"/>
              </a:rPr>
              <a:t>Prof. Chang-Gun Lee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cs typeface="+mn-cs"/>
              </a:rPr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cs typeface="+mn-cs"/>
                <a:hlinkClick r:id="rId2"/>
              </a:rPr>
              <a:t>cglee@snu.ac.kr</a:t>
            </a:r>
            <a:r>
              <a:rPr lang="en-US" altLang="ko-KR" dirty="0" smtClean="0">
                <a:cs typeface="+mn-cs"/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WonJae</a:t>
            </a:r>
            <a:r>
              <a:rPr lang="en-US" altLang="ko-KR" dirty="0">
                <a:solidFill>
                  <a:schemeClr val="tx1"/>
                </a:solidFill>
              </a:rPr>
              <a:t> Jang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Wonseok</a:t>
            </a:r>
            <a:r>
              <a:rPr lang="en-US" altLang="ko-KR" dirty="0" smtClean="0">
                <a:solidFill>
                  <a:schemeClr val="tx1"/>
                </a:solidFill>
              </a:rPr>
              <a:t> Lee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Alena </a:t>
            </a:r>
            <a:r>
              <a:rPr lang="en-US" altLang="ko-KR" dirty="0" err="1" smtClean="0">
                <a:solidFill>
                  <a:schemeClr val="tx1"/>
                </a:solidFill>
              </a:rPr>
              <a:t>Kazakova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Dongwan</a:t>
            </a:r>
            <a:r>
              <a:rPr lang="en-US" altLang="ko-KR" dirty="0" smtClean="0">
                <a:solidFill>
                  <a:schemeClr val="tx1"/>
                </a:solidFill>
              </a:rPr>
              <a:t> Kang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ta@rubis.snu.ac.kr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/>
              <a:t>Implementation on Logic Design Board </a:t>
            </a:r>
            <a:r>
              <a:rPr lang="en-US" altLang="ko-KR" dirty="0" smtClean="0"/>
              <a:t>(practice06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5EDA1D-1C3A-4FC0-8164-D7F0A1C782AE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843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dirty="0" smtClean="0"/>
              <a:t>RECAP: SNU Board </a:t>
            </a:r>
            <a:r>
              <a:rPr lang="en-US" altLang="ko-KR" sz="2600" dirty="0"/>
              <a:t>(Review)</a:t>
            </a:r>
            <a:endParaRPr lang="ko-KR" altLang="en-US" sz="2600" dirty="0" smtClean="0"/>
          </a:p>
        </p:txBody>
      </p:sp>
      <p:sp>
        <p:nvSpPr>
          <p:cNvPr id="1945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E99B75-BD83-489F-9A3A-83519FA80B17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9461" name="슬라이드 번호 개체 틀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30FE5EC-6C47-49F9-933A-CB86CC65BF8D}" type="slidenum">
              <a:rPr kumimoji="0"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kumimoji="0" lang="ko-KR" altLang="en-US" sz="1200">
              <a:solidFill>
                <a:srgbClr val="898989"/>
              </a:solidFill>
            </a:endParaRPr>
          </a:p>
        </p:txBody>
      </p:sp>
      <p:pic>
        <p:nvPicPr>
          <p:cNvPr id="194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59167" r="49037" b="9167"/>
          <a:stretch>
            <a:fillRect/>
          </a:stretch>
        </p:blipFill>
        <p:spPr bwMode="auto">
          <a:xfrm>
            <a:off x="5291138" y="2022475"/>
            <a:ext cx="374491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8001" r="45000" b="43832"/>
          <a:stretch>
            <a:fillRect/>
          </a:stretch>
        </p:blipFill>
        <p:spPr bwMode="auto">
          <a:xfrm>
            <a:off x="1257300" y="2090738"/>
            <a:ext cx="4113213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3000" r="64999" b="64438"/>
          <a:stretch>
            <a:fillRect/>
          </a:stretch>
        </p:blipFill>
        <p:spPr bwMode="auto">
          <a:xfrm>
            <a:off x="107950" y="1628775"/>
            <a:ext cx="143986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직선 화살표 연결선 9"/>
          <p:cNvCxnSpPr/>
          <p:nvPr/>
        </p:nvCxnSpPr>
        <p:spPr>
          <a:xfrm flipH="1" flipV="1">
            <a:off x="900113" y="2714625"/>
            <a:ext cx="357187" cy="58420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dirty="0" smtClean="0"/>
              <a:t>Pin Number </a:t>
            </a:r>
            <a:r>
              <a:rPr lang="en-US" altLang="ko-KR" sz="2600" dirty="0" smtClean="0"/>
              <a:t>Mapping (Review)</a:t>
            </a:r>
            <a:endParaRPr lang="ko-KR" altLang="en-US" sz="2600" dirty="0" smtClean="0"/>
          </a:p>
        </p:txBody>
      </p:sp>
      <p:sp>
        <p:nvSpPr>
          <p:cNvPr id="2150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CBE7D2-AA0F-4979-A9CA-6DC4070F0781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215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19333" r="42847" b="42232"/>
          <a:stretch>
            <a:fillRect/>
          </a:stretch>
        </p:blipFill>
        <p:spPr bwMode="auto">
          <a:xfrm>
            <a:off x="792163" y="2060575"/>
            <a:ext cx="36004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63734" r="50694" b="14719"/>
          <a:stretch>
            <a:fillRect/>
          </a:stretch>
        </p:blipFill>
        <p:spPr bwMode="auto">
          <a:xfrm>
            <a:off x="4537075" y="4097338"/>
            <a:ext cx="18002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57745" r="62587" b="22221"/>
          <a:stretch>
            <a:fillRect/>
          </a:stretch>
        </p:blipFill>
        <p:spPr bwMode="auto">
          <a:xfrm>
            <a:off x="4513263" y="2079625"/>
            <a:ext cx="64293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27444" r="53918" b="36729"/>
          <a:stretch>
            <a:fillRect/>
          </a:stretch>
        </p:blipFill>
        <p:spPr bwMode="auto">
          <a:xfrm>
            <a:off x="6372225" y="2393950"/>
            <a:ext cx="18002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3" t="57745" r="50488" b="22221"/>
          <a:stretch>
            <a:fillRect/>
          </a:stretch>
        </p:blipFill>
        <p:spPr bwMode="auto">
          <a:xfrm>
            <a:off x="5232400" y="2079625"/>
            <a:ext cx="635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800" dirty="0" smtClean="0"/>
              <a:t>Mode </a:t>
            </a:r>
            <a:r>
              <a:rPr lang="en-US" altLang="ko-KR" sz="2800" dirty="0"/>
              <a:t>Select (Review)</a:t>
            </a:r>
            <a:endParaRPr lang="ko-KR" altLang="en-US" sz="2800" dirty="0" smtClean="0"/>
          </a:p>
        </p:txBody>
      </p:sp>
      <p:sp>
        <p:nvSpPr>
          <p:cNvPr id="2253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253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4832C9-88C9-4408-A4AE-4469B0434C09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225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t="24240" r="49814" b="37027"/>
          <a:stretch>
            <a:fillRect/>
          </a:stretch>
        </p:blipFill>
        <p:spPr bwMode="auto">
          <a:xfrm>
            <a:off x="900113" y="1628775"/>
            <a:ext cx="47926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4963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</a:rPr>
              <a:t>Create new project, build a half adder schematic. </a:t>
            </a:r>
          </a:p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</a:rPr>
              <a:t>For detailed settings, refer to guidelines in Lab03. </a:t>
            </a:r>
          </a:p>
        </p:txBody>
      </p:sp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r="39365" b="26476"/>
          <a:stretch>
            <a:fillRect/>
          </a:stretch>
        </p:blipFill>
        <p:spPr bwMode="auto">
          <a:xfrm>
            <a:off x="4979425" y="2276872"/>
            <a:ext cx="37073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ECD2CD-F6E9-4566-A7AA-D59090154AD5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 </a:t>
            </a:r>
            <a:r>
              <a:rPr lang="en-US" altLang="ko-KR" sz="3600" dirty="0">
                <a:latin typeface="+mj-lt"/>
              </a:rPr>
              <a:t>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6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6872"/>
            <a:ext cx="432117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051050" y="2996952"/>
            <a:ext cx="2592958" cy="23762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813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353425" cy="33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600" b="1" dirty="0" smtClean="0">
                <a:latin typeface="+mj-lt"/>
                <a:ea typeface="현대하모니 L" panose="02020603020101020101" pitchFamily="18" charset="-127"/>
              </a:rPr>
              <a:t>Design tab &gt; User Constraints &gt; I/O Pin Planning(</a:t>
            </a:r>
            <a:r>
              <a:rPr lang="en-US" altLang="ko-KR" sz="1600" b="1" dirty="0" err="1" smtClean="0">
                <a:latin typeface="+mj-lt"/>
                <a:ea typeface="현대하모니 L" panose="02020603020101020101" pitchFamily="18" charset="-127"/>
              </a:rPr>
              <a:t>PlanAhead</a:t>
            </a:r>
            <a:r>
              <a:rPr lang="en-US" altLang="ko-KR" sz="1600" b="1" dirty="0" smtClean="0">
                <a:latin typeface="+mj-lt"/>
                <a:ea typeface="현대하모니 L" panose="02020603020101020101" pitchFamily="18" charset="-127"/>
              </a:rPr>
              <a:t>) – Post-Synthesis.</a:t>
            </a:r>
          </a:p>
          <a:p>
            <a:pPr latinLnBrk="0">
              <a:spcBef>
                <a:spcPct val="0"/>
              </a:spcBef>
              <a:defRPr/>
            </a:pPr>
            <a:r>
              <a:rPr lang="en-US" altLang="ko-KR" sz="1600" b="1" dirty="0">
                <a:latin typeface="+mj-lt"/>
                <a:ea typeface="현대하모니 L" panose="02020603020101020101" pitchFamily="18" charset="-127"/>
              </a:rPr>
              <a:t>Click ‘Yes’ to start </a:t>
            </a:r>
            <a:r>
              <a:rPr lang="en-US" altLang="ko-KR" sz="1600" b="1" dirty="0" err="1">
                <a:latin typeface="+mj-lt"/>
                <a:ea typeface="현대하모니 L" panose="02020603020101020101" pitchFamily="18" charset="-127"/>
              </a:rPr>
              <a:t>PlanAhead</a:t>
            </a:r>
            <a:r>
              <a:rPr lang="en-US" altLang="ko-KR" sz="1600" b="1" dirty="0">
                <a:latin typeface="+mj-lt"/>
                <a:ea typeface="현대하모니 L" panose="02020603020101020101" pitchFamily="18" charset="-127"/>
              </a:rPr>
              <a:t>, and to create an UCF file</a:t>
            </a:r>
            <a:r>
              <a:rPr lang="en-US" altLang="ko-KR" sz="1600" b="1" dirty="0" smtClean="0">
                <a:latin typeface="+mj-lt"/>
                <a:ea typeface="현대하모니 L" panose="02020603020101020101" pitchFamily="18" charset="-127"/>
              </a:rPr>
              <a:t>.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600" b="1" dirty="0" smtClean="0">
              <a:latin typeface="+mj-lt"/>
              <a:ea typeface="현대하모니 L" panose="02020603020101020101" pitchFamily="18" charset="-127"/>
              <a:cs typeface="Arial" charset="0"/>
            </a:endParaRPr>
          </a:p>
        </p:txBody>
      </p:sp>
      <p:sp>
        <p:nvSpPr>
          <p:cNvPr id="1434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5F5824-6646-4E7B-ADC4-3522C2B64208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6519152" cy="38884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04" y="2996952"/>
            <a:ext cx="1841004" cy="7616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07904" y="3522148"/>
            <a:ext cx="36004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2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658" r="35281" b="27292"/>
          <a:stretch>
            <a:fillRect/>
          </a:stretch>
        </p:blipFill>
        <p:spPr bwMode="auto">
          <a:xfrm>
            <a:off x="1439937" y="1889588"/>
            <a:ext cx="6192688" cy="443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</a:rPr>
              <a:t> Assign I/O pins for the half adder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800" b="1" dirty="0" smtClean="0">
              <a:latin typeface="+mj-lt"/>
              <a:ea typeface="현대하모니 L" panose="02020603020101020101" pitchFamily="18" charset="-127"/>
              <a:cs typeface="Arial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58745" y="5161425"/>
            <a:ext cx="648072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xfrm>
            <a:off x="6705600" y="630932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12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3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내용 개체 틀 4"/>
          <p:cNvSpPr txBox="1">
            <a:spLocks/>
          </p:cNvSpPr>
          <p:nvPr/>
        </p:nvSpPr>
        <p:spPr bwMode="auto">
          <a:xfrm>
            <a:off x="539750" y="1439862"/>
            <a:ext cx="7993063" cy="6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 smtClean="0">
                <a:latin typeface="+mj-lt"/>
                <a:ea typeface="현대하모니 L" panose="02020603020101020101" pitchFamily="18" charset="-127"/>
                <a:cs typeface="Arial" charset="0"/>
              </a:rPr>
              <a:t>Design tab </a:t>
            </a:r>
            <a:r>
              <a:rPr lang="en-US" altLang="ko-KR" sz="1700" b="1" dirty="0">
                <a:latin typeface="+mj-lt"/>
                <a:ea typeface="현대하모니 L" panose="02020603020101020101" pitchFamily="18" charset="-127"/>
                <a:cs typeface="Arial" charset="0"/>
              </a:rPr>
              <a:t>&gt;</a:t>
            </a:r>
            <a:r>
              <a:rPr lang="en-US" altLang="ko-KR" sz="1700" b="1" dirty="0" smtClean="0">
                <a:latin typeface="+mj-lt"/>
                <a:ea typeface="현대하모니 L" panose="02020603020101020101" pitchFamily="18" charset="-127"/>
                <a:cs typeface="Arial" charset="0"/>
              </a:rPr>
              <a:t> double click Configure Target Devic</a:t>
            </a:r>
            <a:r>
              <a:rPr lang="en-US" altLang="ko-KR" sz="1700" b="1" dirty="0">
                <a:latin typeface="+mj-lt"/>
                <a:ea typeface="현대하모니 L" panose="02020603020101020101" pitchFamily="18" charset="-127"/>
                <a:cs typeface="Arial" charset="0"/>
              </a:rPr>
              <a:t>e</a:t>
            </a:r>
            <a:endParaRPr lang="en-US" altLang="ko-KR" sz="1700" b="1" dirty="0" smtClean="0">
              <a:latin typeface="+mj-lt"/>
              <a:ea typeface="현대하모니 L" panose="02020603020101020101" pitchFamily="18" charset="-127"/>
              <a:cs typeface="Arial" charset="0"/>
            </a:endParaRPr>
          </a:p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 smtClean="0">
                <a:latin typeface="+mj-lt"/>
                <a:ea typeface="현대하모니 L" panose="02020603020101020101" pitchFamily="18" charset="-127"/>
              </a:rPr>
              <a:t>Click </a:t>
            </a:r>
            <a:r>
              <a:rPr lang="en-US" altLang="ko-KR" sz="1700" b="1" dirty="0">
                <a:latin typeface="+mj-lt"/>
                <a:ea typeface="현대하모니 L" panose="02020603020101020101" pitchFamily="18" charset="-127"/>
              </a:rPr>
              <a:t>OK to create an </a:t>
            </a:r>
            <a:r>
              <a:rPr lang="en-US" altLang="ko-KR" sz="1700" b="1" dirty="0" err="1">
                <a:latin typeface="+mj-lt"/>
                <a:ea typeface="현대하모니 L" panose="02020603020101020101" pitchFamily="18" charset="-127"/>
              </a:rPr>
              <a:t>iMPACT</a:t>
            </a:r>
            <a:r>
              <a:rPr lang="en-US" altLang="ko-KR" sz="1700" b="1" dirty="0">
                <a:latin typeface="+mj-lt"/>
                <a:ea typeface="현대하모니 L" panose="02020603020101020101" pitchFamily="18" charset="-127"/>
              </a:rPr>
              <a:t> file</a:t>
            </a:r>
            <a:r>
              <a:rPr lang="en-US" altLang="ko-KR" sz="1700" b="1" dirty="0" smtClean="0">
                <a:latin typeface="+mj-lt"/>
                <a:ea typeface="현대하모니 L" panose="02020603020101020101" pitchFamily="18" charset="-127"/>
              </a:rPr>
              <a:t>.</a:t>
            </a:r>
            <a:endParaRPr lang="en-US" altLang="ko-KR" sz="1700" b="1" dirty="0">
              <a:latin typeface="+mj-lt"/>
              <a:ea typeface="현대하모니 L" panose="02020603020101020101" pitchFamily="18" charset="-127"/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32539" b="27873"/>
          <a:stretch>
            <a:fillRect/>
          </a:stretch>
        </p:blipFill>
        <p:spPr bwMode="auto">
          <a:xfrm>
            <a:off x="1289050" y="2132856"/>
            <a:ext cx="6120680" cy="397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xfrm>
            <a:off x="6660232" y="6309319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681FF0-C795-43A3-A5DC-5219007214A9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637610"/>
            <a:ext cx="1765122" cy="619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34381" y="3040017"/>
            <a:ext cx="36004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1640" y="4941168"/>
            <a:ext cx="1368152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3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smtClean="0">
                <a:latin typeface="+mj-lt"/>
                <a:ea typeface="현대하모니 L" panose="02020603020101020101" pitchFamily="18" charset="-127"/>
              </a:rPr>
              <a:t>Double click “Boundary Scan”.</a:t>
            </a:r>
            <a:endParaRPr lang="en-US" altLang="ko-KR" sz="1800" b="1" smtClean="0">
              <a:latin typeface="+mj-lt"/>
              <a:ea typeface="현대하모니 L" panose="02020603020101020101" pitchFamily="18" charset="-127"/>
              <a:cs typeface="Arial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10539" r="39285" b="22414"/>
          <a:stretch>
            <a:fillRect/>
          </a:stretch>
        </p:blipFill>
        <p:spPr bwMode="auto">
          <a:xfrm>
            <a:off x="1042988" y="1916113"/>
            <a:ext cx="5399087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946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F1B6EF-E2D9-42B7-A5CE-C4B499A05DAF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33514" y="2371151"/>
            <a:ext cx="702181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86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  <a:cs typeface="Arial" charset="0"/>
              </a:rPr>
              <a:t>Right click on the right window &gt; click ‘Initialize Chain’.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10730" r="39365" b="22603"/>
          <a:stretch>
            <a:fillRect/>
          </a:stretch>
        </p:blipFill>
        <p:spPr bwMode="auto">
          <a:xfrm>
            <a:off x="971600" y="1970882"/>
            <a:ext cx="540067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20486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83A73C-C127-4F21-80E8-14FB17985521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1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80928"/>
            <a:ext cx="1899866" cy="5859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89515" y="3128918"/>
            <a:ext cx="45855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7730" y="3896519"/>
            <a:ext cx="1358365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0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717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ED283E-A441-45D7-B935-3BA83DD522DB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Contents</a:t>
            </a:r>
            <a:endParaRPr lang="ko-KR" altLang="en-US" smtClean="0"/>
          </a:p>
        </p:txBody>
      </p:sp>
      <p:sp>
        <p:nvSpPr>
          <p:cNvPr id="7173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Synchronous Binary Counter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Frequency Divider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Guide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on Logic Design Board </a:t>
            </a:r>
            <a:r>
              <a:rPr kumimoji="0"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0"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practice06</a:t>
            </a:r>
            <a:r>
              <a:rPr kumimoji="0"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Appendix: Stop Watch</a:t>
            </a:r>
            <a:endParaRPr kumimoji="0"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  <a:cs typeface="한컴바탕" panose="02030600000101010101" pitchFamily="18" charset="2"/>
              </a:rPr>
              <a:t>Choose the schematic source you’ve written.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10445" r="39305" b="22890"/>
          <a:stretch>
            <a:fillRect/>
          </a:stretch>
        </p:blipFill>
        <p:spPr bwMode="auto">
          <a:xfrm>
            <a:off x="1044575" y="2006600"/>
            <a:ext cx="5399088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2253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2660C9-2BE2-4225-84B1-5FF0DD4A357C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25448" y="3395618"/>
            <a:ext cx="750607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1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0445" r="39375" b="22556"/>
          <a:stretch>
            <a:fillRect/>
          </a:stretch>
        </p:blipFill>
        <p:spPr bwMode="auto">
          <a:xfrm>
            <a:off x="1042988" y="2046288"/>
            <a:ext cx="539908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latinLnBrk="0">
              <a:spcBef>
                <a:spcPct val="0"/>
              </a:spcBef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</a:rPr>
              <a:t>Check settings &gt; ‘OK</a:t>
            </a:r>
            <a:r>
              <a:rPr lang="en-US" altLang="ko-KR" sz="1800" b="1" dirty="0">
                <a:latin typeface="+mj-lt"/>
                <a:ea typeface="현대하모니 L" panose="02020603020101020101" pitchFamily="18" charset="-127"/>
              </a:rPr>
              <a:t>’.</a:t>
            </a:r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2355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27289F-DADA-4AFF-B460-12474728561E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7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48215" y="4949251"/>
            <a:ext cx="466686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0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내용 개체 틀 4"/>
          <p:cNvSpPr txBox="1">
            <a:spLocks/>
          </p:cNvSpPr>
          <p:nvPr/>
        </p:nvSpPr>
        <p:spPr bwMode="auto">
          <a:xfrm>
            <a:off x="539750" y="1439863"/>
            <a:ext cx="8424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+mj-lt"/>
                <a:ea typeface="현대하모니 L" panose="02020603020101020101" pitchFamily="18" charset="-127"/>
                <a:cs typeface="Arial" charset="0"/>
              </a:rPr>
              <a:t>Program FPGA Only  &gt; Program Succeeded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t="10445" r="39236" b="22667"/>
          <a:stretch>
            <a:fillRect/>
          </a:stretch>
        </p:blipFill>
        <p:spPr bwMode="auto">
          <a:xfrm>
            <a:off x="1042988" y="1916832"/>
            <a:ext cx="54006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Sample </a:t>
            </a:r>
            <a:r>
              <a:rPr lang="en-US" altLang="ko-KR" dirty="0" smtClean="0">
                <a:latin typeface="+mj-lt"/>
                <a:ea typeface="현대하모니 L" panose="02020603020101020101" pitchFamily="18" charset="-127"/>
              </a:rPr>
              <a:t>Implementation</a:t>
            </a:r>
            <a:r>
              <a:rPr lang="en-US" altLang="ko-KR" sz="3600" dirty="0"/>
              <a:t> (Review)</a:t>
            </a:r>
            <a:endParaRPr lang="ko-KR" altLang="en-US" dirty="0" smtClean="0"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2458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2EBD9-6AB9-424B-86F7-9DFC5D337418}" type="slidenum">
              <a:rPr lang="ko-KR" altLang="en-US" sz="120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7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+mj-lt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+mj-lt"/>
              <a:ea typeface="현대하모니 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3814" y="4017918"/>
            <a:ext cx="1489953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lt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672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/>
              <a:t>Lab</a:t>
            </a:r>
            <a:endParaRPr lang="ko-KR" alt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F788D9-FA15-4E9C-BD19-81A00FBF1426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5604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Today</a:t>
            </a:r>
            <a:endParaRPr lang="ko-KR" altLang="en-US" smtClean="0"/>
          </a:p>
        </p:txBody>
      </p:sp>
      <p:sp>
        <p:nvSpPr>
          <p:cNvPr id="2662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B96D071-186B-41A7-AB35-BEB255B33442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6628" name="내용 개체 틀 2"/>
          <p:cNvSpPr txBox="1">
            <a:spLocks/>
          </p:cNvSpPr>
          <p:nvPr/>
        </p:nvSpPr>
        <p:spPr bwMode="auto">
          <a:xfrm>
            <a:off x="539750" y="1844675"/>
            <a:ext cx="82296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Implement the Two-Digit-Counter in Verilog. It should start from 0, and increment 1 every second. When it reaches 99, the counter should be reset. Additionally, your </a:t>
            </a: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back 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to 0 when the signal is HIGH. implementation should handle external reset signal, it should set the counter </a:t>
            </a:r>
          </a:p>
          <a:p>
            <a:pPr algn="just"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Upload your implementation to the Logic Design Board. Use 50MHz oscillator(pin 57) as clock input, and a tactile switch(pin 47) as reset button. Also, use two 7-segment displays as your two-digit output.</a:t>
            </a:r>
          </a:p>
          <a:p>
            <a:pPr algn="just">
              <a:buFont typeface="Arial" panose="020B0604020202020204" pitchFamily="34" charset="0"/>
              <a:buAutoNum type="arabicPeriod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9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/>
              <a:t>Sample Code (Behavioral Description)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7FDE-49A2-4330-B18D-329A9A6487DB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211" y="1427128"/>
            <a:ext cx="1969578" cy="4950743"/>
          </a:xfrm>
          <a:prstGeom prst="rect">
            <a:avLst/>
          </a:prstGeom>
        </p:spPr>
      </p:pic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724128" y="3632253"/>
            <a:ext cx="2519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en-US" altLang="ko-KR" sz="1800" b="1" dirty="0" smtClean="0">
                <a:ea typeface="굴림" panose="020B0600000101010101" pitchFamily="50" charset="-127"/>
              </a:rPr>
              <a:t>100 counter</a:t>
            </a:r>
            <a:endParaRPr lang="en-US" altLang="ko-KR" sz="18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9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RECAP: Unifying Modules (practice04)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7FDE-49A2-4330-B18D-329A9A6487DB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9849"/>
            <a:ext cx="35242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2348880"/>
            <a:ext cx="40767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74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Homework</a:t>
            </a:r>
            <a:endParaRPr lang="ko-KR" altLang="en-US" smtClean="0"/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435975" cy="4786313"/>
          </a:xfrm>
        </p:spPr>
        <p:txBody>
          <a:bodyPr/>
          <a:lstStyle/>
          <a:p>
            <a:pPr marL="457200" indent="-457200">
              <a:buFont typeface="Wingdings" pitchFamily="2" charset="2"/>
              <a:buAutoNum type="arabicPeriod"/>
              <a:defRPr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Upgrade your Two-Digit-Counter to handle external ‘toggle’ signal, that makes your Two-Digit-Counter count backwards, when set HIGH.  Implement in Verilog.</a:t>
            </a:r>
          </a:p>
          <a:p>
            <a:pPr marL="457200" indent="-457200">
              <a:buFont typeface="Wingdings" pitchFamily="2" charset="2"/>
              <a:buNone/>
              <a:defRPr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None/>
              <a:defRPr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itchFamily="2" charset="2"/>
              <a:buAutoNum type="arabicPeriod"/>
              <a:defRPr/>
            </a:pPr>
            <a:endParaRPr lang="en-US" altLang="ko-K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2. Upload your implementation to the Logic Design Board (Optional.)</a:t>
            </a:r>
          </a:p>
          <a:p>
            <a:pPr marL="457200" indent="-457200">
              <a:buFont typeface="Wingdings" pitchFamily="2" charset="2"/>
              <a:buNone/>
              <a:defRPr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52" name="바닥글 개체 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7653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FED875-0512-4055-B093-A8B8AB03AD7B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Report</a:t>
            </a:r>
            <a:endParaRPr lang="ko-KR" altLang="en-US" smtClean="0"/>
          </a:p>
        </p:txBody>
      </p:sp>
      <p:sp>
        <p:nvSpPr>
          <p:cNvPr id="28675" name="바닥글 개체 틀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8676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2A87D3-D1E6-4B36-9926-B6FC6A05CE7B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8677" name="Content Placeholder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Write a report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# of pages doesn’t matter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Documents should be submitted as PDF file.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All the files should be compressed to ZIP format.</a:t>
            </a:r>
          </a:p>
          <a:p>
            <a:pPr lvl="1"/>
            <a:r>
              <a:rPr lang="en-US" altLang="ko-KR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The file size should be </a:t>
            </a:r>
            <a:r>
              <a:rPr lang="en-US" altLang="ko-KR" dirty="0" smtClean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less than 15Mb</a:t>
            </a:r>
            <a:r>
              <a:rPr lang="en-US" altLang="ko-KR" dirty="0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Due : May, 29</a:t>
            </a:r>
            <a:r>
              <a:rPr lang="en-US" altLang="ko-KR" b="1" baseline="30000" dirty="0" smtClean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th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(Before class begin at 7:00pm)</a:t>
            </a:r>
          </a:p>
          <a:p>
            <a:endParaRPr lang="ko-KR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/>
              <a:t>No class on May 22.</a:t>
            </a:r>
            <a:br>
              <a:rPr lang="en-US" altLang="ko-KR" dirty="0" smtClean="0"/>
            </a:br>
            <a:r>
              <a:rPr lang="en-US" altLang="ko-KR" dirty="0" smtClean="0"/>
              <a:t>(Buddha’s birthday)</a:t>
            </a:r>
            <a:endParaRPr lang="ko-KR" altLang="en-US" dirty="0" smtClean="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4F1A0-1C5F-4530-B918-9BDB1F6890E0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97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/>
              <a:t>Synchronous Binary Counter</a:t>
            </a:r>
            <a:endParaRPr lang="ko-KR" altLang="en-US" smtClean="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4F1A0-1C5F-4530-B918-9BDB1F6890E0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/>
              <a:t>Appendix: Stop Watch</a:t>
            </a:r>
            <a:endParaRPr lang="ko-KR" altLang="en-US" dirty="0" smtClean="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4F1A0-1C5F-4530-B918-9BDB1F6890E0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8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+mj-lt"/>
              </a:rPr>
              <a:t>RUBIS</a:t>
            </a:r>
            <a:endParaRPr lang="ko-KR" altLang="en-US" dirty="0">
              <a:latin typeface="+mj-lt"/>
            </a:endParaRPr>
          </a:p>
        </p:txBody>
      </p:sp>
      <p:sp>
        <p:nvSpPr>
          <p:cNvPr id="102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6696F0-8138-4B64-9C31-C2D1ACF64EE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024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011237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mtClean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Stop Watch: System Controller Approach</a:t>
            </a:r>
          </a:p>
        </p:txBody>
      </p:sp>
      <p:sp>
        <p:nvSpPr>
          <p:cNvPr id="10245" name="Rectangle 7"/>
          <p:cNvSpPr>
            <a:spLocks noGrp="1" noChangeArrowheads="1"/>
          </p:cNvSpPr>
          <p:nvPr/>
        </p:nvSpPr>
        <p:spPr bwMode="auto">
          <a:xfrm>
            <a:off x="685800" y="1457325"/>
            <a:ext cx="813435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buFontTx/>
              <a:buChar char="•"/>
            </a:pPr>
            <a:r>
              <a:rPr lang="en-US" altLang="ko-KR" sz="2400">
                <a:ea typeface="굴림" panose="020B0600000101010101" pitchFamily="50" charset="-127"/>
              </a:rPr>
              <a:t>Design a “stop watch” that can measure times taken for two events</a:t>
            </a:r>
          </a:p>
          <a:p>
            <a:pPr lvl="1" eaLnBrk="1" latinLnBrk="0" hangingPunct="1">
              <a:buFontTx/>
              <a:buChar char="–"/>
            </a:pPr>
            <a:r>
              <a:rPr lang="en-US" altLang="ko-KR" sz="2000">
                <a:ea typeface="굴림" panose="020B0600000101010101" pitchFamily="50" charset="-127"/>
              </a:rPr>
              <a:t>Inputs </a:t>
            </a:r>
          </a:p>
          <a:p>
            <a:pPr lvl="2" eaLnBrk="1" latinLnBrk="0" hangingPunct="1">
              <a:buFontTx/>
              <a:buChar char="•"/>
            </a:pPr>
            <a:r>
              <a:rPr lang="en-US" altLang="ko-KR" sz="1800">
                <a:ea typeface="굴림" panose="020B0600000101010101" pitchFamily="50" charset="-127"/>
              </a:rPr>
              <a:t>CLK = 50MHz</a:t>
            </a:r>
          </a:p>
          <a:p>
            <a:pPr lvl="2" eaLnBrk="1" latinLnBrk="0" hangingPunct="1">
              <a:buFontTx/>
              <a:buChar char="•"/>
            </a:pPr>
            <a:r>
              <a:rPr lang="en-US" altLang="ko-KR" sz="1800">
                <a:ea typeface="굴림" panose="020B0600000101010101" pitchFamily="50" charset="-127"/>
              </a:rPr>
              <a:t>RESET: Asynchronously reset everything</a:t>
            </a:r>
          </a:p>
          <a:p>
            <a:pPr lvl="2" eaLnBrk="1" latinLnBrk="0" hangingPunct="1">
              <a:buFontTx/>
              <a:buChar char="•"/>
            </a:pPr>
            <a:r>
              <a:rPr lang="en-US" altLang="ko-KR" sz="1800">
                <a:ea typeface="굴림" panose="020B0600000101010101" pitchFamily="50" charset="-127"/>
              </a:rPr>
              <a:t>X: comes from push button</a:t>
            </a:r>
          </a:p>
          <a:p>
            <a:pPr lvl="3" eaLnBrk="1" latinLnBrk="0" hangingPunct="1">
              <a:buFontTx/>
              <a:buChar char="–"/>
            </a:pPr>
            <a:r>
              <a:rPr lang="en-US" altLang="ko-KR" sz="1600">
                <a:ea typeface="굴림" panose="020B0600000101010101" pitchFamily="50" charset="-127"/>
              </a:rPr>
              <a:t>First Push: Start timer</a:t>
            </a:r>
          </a:p>
          <a:p>
            <a:pPr lvl="3" eaLnBrk="1" latinLnBrk="0" hangingPunct="1">
              <a:buFontTx/>
              <a:buChar char="–"/>
            </a:pPr>
            <a:r>
              <a:rPr lang="en-US" altLang="ko-KR" sz="1600">
                <a:ea typeface="굴림" panose="020B0600000101010101" pitchFamily="50" charset="-127"/>
              </a:rPr>
              <a:t>Second Push: Store the time taken for the first event</a:t>
            </a:r>
          </a:p>
          <a:p>
            <a:pPr lvl="3" eaLnBrk="1" latinLnBrk="0" hangingPunct="1">
              <a:buFontTx/>
              <a:buChar char="–"/>
            </a:pPr>
            <a:r>
              <a:rPr lang="en-US" altLang="ko-KR" sz="1600">
                <a:ea typeface="굴림" panose="020B0600000101010101" pitchFamily="50" charset="-127"/>
              </a:rPr>
              <a:t>Third Push: Store the time taken for the second event</a:t>
            </a:r>
          </a:p>
          <a:p>
            <a:pPr lvl="2" eaLnBrk="1" latinLnBrk="0" hangingPunct="1">
              <a:buFontTx/>
              <a:buChar char="•"/>
            </a:pPr>
            <a:r>
              <a:rPr lang="en-US" altLang="ko-KR" sz="1800">
                <a:ea typeface="굴림" panose="020B0600000101010101" pitchFamily="50" charset="-127"/>
              </a:rPr>
              <a:t>SEL: select output (High: first event time, Low: second event time) </a:t>
            </a:r>
          </a:p>
          <a:p>
            <a:pPr lvl="1" eaLnBrk="1" latinLnBrk="0" hangingPunct="1">
              <a:buFontTx/>
              <a:buChar char="–"/>
            </a:pPr>
            <a:r>
              <a:rPr lang="en-US" altLang="ko-KR" sz="2000">
                <a:ea typeface="굴림" panose="020B0600000101010101" pitchFamily="50" charset="-127"/>
              </a:rPr>
              <a:t> Outputs</a:t>
            </a:r>
          </a:p>
          <a:p>
            <a:pPr lvl="2" eaLnBrk="1" latinLnBrk="0" hangingPunct="1">
              <a:buFontTx/>
              <a:buChar char="•"/>
            </a:pPr>
            <a:r>
              <a:rPr lang="en-US" altLang="ko-KR" sz="1800">
                <a:ea typeface="굴림" panose="020B0600000101010101" pitchFamily="50" charset="-127"/>
              </a:rPr>
              <a:t>Two decimal digits to be connected to two seven segment displays</a:t>
            </a:r>
          </a:p>
          <a:p>
            <a:pPr lvl="3" eaLnBrk="1" latinLnBrk="0" hangingPunct="1">
              <a:buFontTx/>
              <a:buChar char="–"/>
            </a:pPr>
            <a:r>
              <a:rPr lang="en-US" altLang="ko-KR" sz="1600">
                <a:ea typeface="굴림" panose="020B0600000101010101" pitchFamily="50" charset="-127"/>
              </a:rPr>
              <a:t>Can display 00 ~ 59</a:t>
            </a:r>
          </a:p>
        </p:txBody>
      </p:sp>
    </p:spTree>
    <p:extLst>
      <p:ext uri="{BB962C8B-B14F-4D97-AF65-F5344CB8AC3E}">
        <p14:creationId xmlns:p14="http://schemas.microsoft.com/office/powerpoint/2010/main" val="13881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3"/>
          <p:cNvSpPr>
            <a:spLocks noChangeArrowheads="1"/>
          </p:cNvSpPr>
          <p:nvPr/>
        </p:nvSpPr>
        <p:spPr bwMode="auto">
          <a:xfrm>
            <a:off x="2590800" y="2057400"/>
            <a:ext cx="28956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Bef>
                <a:spcPct val="0"/>
              </a:spcBef>
              <a:buFontTx/>
              <a:buNone/>
            </a:pPr>
            <a:endParaRPr lang="ko-KR" altLang="en-US" sz="1600">
              <a:ea typeface="굴림" panose="020B0600000101010101" pitchFamily="50" charset="-127"/>
            </a:endParaRPr>
          </a:p>
        </p:txBody>
      </p:sp>
      <p:sp>
        <p:nvSpPr>
          <p:cNvPr id="11267" name="Line 24"/>
          <p:cNvSpPr>
            <a:spLocks noChangeShapeType="1"/>
          </p:cNvSpPr>
          <p:nvPr/>
        </p:nvSpPr>
        <p:spPr bwMode="auto">
          <a:xfrm>
            <a:off x="1524000" y="24384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8" name="Line 25"/>
          <p:cNvSpPr>
            <a:spLocks noChangeShapeType="1"/>
          </p:cNvSpPr>
          <p:nvPr/>
        </p:nvSpPr>
        <p:spPr bwMode="auto">
          <a:xfrm>
            <a:off x="2590800" y="22860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69" name="Line 26"/>
          <p:cNvSpPr>
            <a:spLocks noChangeShapeType="1"/>
          </p:cNvSpPr>
          <p:nvPr/>
        </p:nvSpPr>
        <p:spPr bwMode="auto">
          <a:xfrm flipH="1">
            <a:off x="2590800" y="2438400"/>
            <a:ext cx="2286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70" name="Line 28"/>
          <p:cNvSpPr>
            <a:spLocks noChangeShapeType="1"/>
          </p:cNvSpPr>
          <p:nvPr/>
        </p:nvSpPr>
        <p:spPr bwMode="auto">
          <a:xfrm>
            <a:off x="1524000" y="37338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71" name="Line 29"/>
          <p:cNvSpPr>
            <a:spLocks noChangeShapeType="1"/>
          </p:cNvSpPr>
          <p:nvPr/>
        </p:nvSpPr>
        <p:spPr bwMode="auto">
          <a:xfrm>
            <a:off x="1524000" y="4191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72" name="Text Box 30"/>
          <p:cNvSpPr txBox="1">
            <a:spLocks noChangeArrowheads="1"/>
          </p:cNvSpPr>
          <p:nvPr/>
        </p:nvSpPr>
        <p:spPr bwMode="auto">
          <a:xfrm>
            <a:off x="914400" y="2254250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CLK</a:t>
            </a:r>
          </a:p>
        </p:txBody>
      </p:sp>
      <p:sp>
        <p:nvSpPr>
          <p:cNvPr id="11273" name="Text Box 31"/>
          <p:cNvSpPr txBox="1">
            <a:spLocks noChangeArrowheads="1"/>
          </p:cNvSpPr>
          <p:nvPr/>
        </p:nvSpPr>
        <p:spPr bwMode="auto">
          <a:xfrm>
            <a:off x="2590800" y="3124200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RESET</a:t>
            </a:r>
          </a:p>
        </p:txBody>
      </p:sp>
      <p:sp>
        <p:nvSpPr>
          <p:cNvPr id="11274" name="Line 34"/>
          <p:cNvSpPr>
            <a:spLocks noChangeShapeType="1"/>
          </p:cNvSpPr>
          <p:nvPr/>
        </p:nvSpPr>
        <p:spPr bwMode="auto">
          <a:xfrm>
            <a:off x="1524000" y="32766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75" name="Oval 33"/>
          <p:cNvSpPr>
            <a:spLocks noChangeArrowheads="1"/>
          </p:cNvSpPr>
          <p:nvPr/>
        </p:nvSpPr>
        <p:spPr bwMode="auto">
          <a:xfrm>
            <a:off x="2514600" y="3238500"/>
            <a:ext cx="76200" cy="76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1600">
              <a:ea typeface="굴림" panose="020B0600000101010101" pitchFamily="50" charset="-127"/>
            </a:endParaRPr>
          </a:p>
        </p:txBody>
      </p:sp>
      <p:sp>
        <p:nvSpPr>
          <p:cNvPr id="11276" name="Text Box 35"/>
          <p:cNvSpPr txBox="1">
            <a:spLocks noChangeArrowheads="1"/>
          </p:cNvSpPr>
          <p:nvPr/>
        </p:nvSpPr>
        <p:spPr bwMode="auto">
          <a:xfrm>
            <a:off x="2590800" y="3549650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X</a:t>
            </a:r>
          </a:p>
        </p:txBody>
      </p:sp>
      <p:sp>
        <p:nvSpPr>
          <p:cNvPr id="11277" name="Text Box 36"/>
          <p:cNvSpPr txBox="1">
            <a:spLocks noChangeArrowheads="1"/>
          </p:cNvSpPr>
          <p:nvPr/>
        </p:nvSpPr>
        <p:spPr bwMode="auto">
          <a:xfrm>
            <a:off x="2590800" y="4006850"/>
            <a:ext cx="990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SEL</a:t>
            </a:r>
          </a:p>
        </p:txBody>
      </p:sp>
      <p:sp>
        <p:nvSpPr>
          <p:cNvPr id="11278" name="Line 38"/>
          <p:cNvSpPr>
            <a:spLocks noChangeShapeType="1"/>
          </p:cNvSpPr>
          <p:nvPr/>
        </p:nvSpPr>
        <p:spPr bwMode="auto">
          <a:xfrm>
            <a:off x="5486400" y="2743200"/>
            <a:ext cx="22860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79" name="Line 39"/>
          <p:cNvSpPr>
            <a:spLocks noChangeShapeType="1"/>
          </p:cNvSpPr>
          <p:nvPr/>
        </p:nvSpPr>
        <p:spPr bwMode="auto">
          <a:xfrm>
            <a:off x="7772400" y="2743200"/>
            <a:ext cx="0" cy="3810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11280" name="Object 42"/>
          <p:cNvGraphicFramePr>
            <a:graphicFrameLocks noChangeAspect="1"/>
          </p:cNvGraphicFramePr>
          <p:nvPr/>
        </p:nvGraphicFramePr>
        <p:xfrm>
          <a:off x="6705600" y="3124200"/>
          <a:ext cx="7239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Bitmap Image" r:id="rId3" imgW="724001" imgH="1076475" progId="Paint.Picture">
                  <p:embed/>
                </p:oleObj>
              </mc:Choice>
              <mc:Fallback>
                <p:oleObj name="Bitmap Image" r:id="rId3" imgW="724001" imgH="1076475" progId="Paint.Picture">
                  <p:embed/>
                  <p:pic>
                    <p:nvPicPr>
                      <p:cNvPr id="1128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3124200"/>
                        <a:ext cx="7239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81" name="Object 43"/>
          <p:cNvGraphicFramePr>
            <a:graphicFrameLocks noChangeAspect="1"/>
          </p:cNvGraphicFramePr>
          <p:nvPr/>
        </p:nvGraphicFramePr>
        <p:xfrm>
          <a:off x="7467600" y="3124200"/>
          <a:ext cx="7239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5" imgW="724001" imgH="1076475" progId="Paint.Picture">
                  <p:embed/>
                </p:oleObj>
              </mc:Choice>
              <mc:Fallback>
                <p:oleObj name="Bitmap Image" r:id="rId5" imgW="724001" imgH="1076475" progId="Paint.Picture">
                  <p:embed/>
                  <p:pic>
                    <p:nvPicPr>
                      <p:cNvPr id="1128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3124200"/>
                        <a:ext cx="7239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2" name="Rectangle 44"/>
          <p:cNvSpPr>
            <a:spLocks noChangeArrowheads="1"/>
          </p:cNvSpPr>
          <p:nvPr/>
        </p:nvSpPr>
        <p:spPr bwMode="auto">
          <a:xfrm>
            <a:off x="6705600" y="3124200"/>
            <a:ext cx="685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1600">
              <a:ea typeface="굴림" panose="020B0600000101010101" pitchFamily="50" charset="-127"/>
            </a:endParaRPr>
          </a:p>
        </p:txBody>
      </p:sp>
      <p:sp>
        <p:nvSpPr>
          <p:cNvPr id="11283" name="Rectangle 45"/>
          <p:cNvSpPr>
            <a:spLocks noChangeArrowheads="1"/>
          </p:cNvSpPr>
          <p:nvPr/>
        </p:nvSpPr>
        <p:spPr bwMode="auto">
          <a:xfrm>
            <a:off x="7467600" y="3124200"/>
            <a:ext cx="6858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1600">
              <a:ea typeface="굴림" panose="020B0600000101010101" pitchFamily="50" charset="-127"/>
            </a:endParaRPr>
          </a:p>
        </p:txBody>
      </p:sp>
      <p:sp>
        <p:nvSpPr>
          <p:cNvPr id="11284" name="Text Box 47"/>
          <p:cNvSpPr txBox="1">
            <a:spLocks noChangeArrowheads="1"/>
          </p:cNvSpPr>
          <p:nvPr/>
        </p:nvSpPr>
        <p:spPr bwMode="auto">
          <a:xfrm>
            <a:off x="4784725" y="2559050"/>
            <a:ext cx="5318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SEC</a:t>
            </a:r>
          </a:p>
        </p:txBody>
      </p:sp>
      <p:sp>
        <p:nvSpPr>
          <p:cNvPr id="11285" name="Text Box 48"/>
          <p:cNvSpPr txBox="1">
            <a:spLocks noChangeArrowheads="1"/>
          </p:cNvSpPr>
          <p:nvPr/>
        </p:nvSpPr>
        <p:spPr bwMode="auto">
          <a:xfrm>
            <a:off x="4419600" y="2209800"/>
            <a:ext cx="10795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TENSEC</a:t>
            </a:r>
          </a:p>
        </p:txBody>
      </p:sp>
      <p:sp>
        <p:nvSpPr>
          <p:cNvPr id="11286" name="Line 49"/>
          <p:cNvSpPr>
            <a:spLocks noChangeShapeType="1"/>
          </p:cNvSpPr>
          <p:nvPr/>
        </p:nvSpPr>
        <p:spPr bwMode="auto">
          <a:xfrm>
            <a:off x="7010400" y="2362200"/>
            <a:ext cx="0" cy="76200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87" name="Line 50"/>
          <p:cNvSpPr>
            <a:spLocks noChangeShapeType="1"/>
          </p:cNvSpPr>
          <p:nvPr/>
        </p:nvSpPr>
        <p:spPr bwMode="auto">
          <a:xfrm>
            <a:off x="5486400" y="2362200"/>
            <a:ext cx="1524000" cy="0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288" name="Text Box 51"/>
          <p:cNvSpPr txBox="1">
            <a:spLocks noChangeArrowheads="1"/>
          </p:cNvSpPr>
          <p:nvPr/>
        </p:nvSpPr>
        <p:spPr bwMode="auto">
          <a:xfrm>
            <a:off x="1143000" y="4876800"/>
            <a:ext cx="7821613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Char char="•"/>
            </a:pPr>
            <a:r>
              <a:rPr lang="en-US" altLang="ko-KR" sz="1800" dirty="0">
                <a:ea typeface="굴림" panose="020B0600000101010101" pitchFamily="50" charset="-127"/>
              </a:rPr>
              <a:t> Which LBB </a:t>
            </a:r>
            <a:r>
              <a:rPr lang="en-US" altLang="ko-KR" sz="1800" dirty="0" smtClean="0">
                <a:ea typeface="굴림" panose="020B0600000101010101" pitchFamily="50" charset="-127"/>
              </a:rPr>
              <a:t>(Logic </a:t>
            </a:r>
            <a:r>
              <a:rPr lang="en-US" altLang="ko-KR" sz="1800" dirty="0" smtClean="0">
                <a:ea typeface="굴림" panose="020B0600000101010101" pitchFamily="50" charset="-127"/>
              </a:rPr>
              <a:t>Building Block</a:t>
            </a:r>
            <a:r>
              <a:rPr lang="en-US" altLang="ko-KR" sz="1800" dirty="0" smtClean="0">
                <a:ea typeface="굴림" panose="020B0600000101010101" pitchFamily="50" charset="-127"/>
              </a:rPr>
              <a:t>) </a:t>
            </a:r>
            <a:r>
              <a:rPr lang="en-US" altLang="ko-KR" sz="1800" dirty="0">
                <a:ea typeface="굴림" panose="020B0600000101010101" pitchFamily="50" charset="-127"/>
              </a:rPr>
              <a:t>and how many?</a:t>
            </a:r>
          </a:p>
          <a:p>
            <a:pPr eaLnBrk="1" latinLnBrk="0" hangingPunct="1">
              <a:spcBef>
                <a:spcPct val="50000"/>
              </a:spcBef>
              <a:buFontTx/>
              <a:buChar char="•"/>
            </a:pPr>
            <a:r>
              <a:rPr lang="en-US" altLang="ko-KR" sz="1800" dirty="0">
                <a:ea typeface="굴림" panose="020B0600000101010101" pitchFamily="50" charset="-127"/>
              </a:rPr>
              <a:t> How to decompose the whole system into data part and control part?</a:t>
            </a:r>
          </a:p>
        </p:txBody>
      </p:sp>
      <p:sp>
        <p:nvSpPr>
          <p:cNvPr id="1128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011237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mtClean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Overall Architecture Design</a:t>
            </a:r>
          </a:p>
        </p:txBody>
      </p:sp>
      <p:sp>
        <p:nvSpPr>
          <p:cNvPr id="30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+mj-lt"/>
              </a:rPr>
              <a:t>RUBIS</a:t>
            </a:r>
            <a:endParaRPr lang="ko-KR" altLang="en-US" dirty="0">
              <a:latin typeface="+mj-lt"/>
            </a:endParaRPr>
          </a:p>
        </p:txBody>
      </p:sp>
      <p:sp>
        <p:nvSpPr>
          <p:cNvPr id="112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9A2C3B-7F41-411F-B8A9-314B126E974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78850" cy="1011237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ko-KR" smtClean="0">
                <a:solidFill>
                  <a:srgbClr val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Design System Architecture</a:t>
            </a:r>
          </a:p>
        </p:txBody>
      </p:sp>
      <p:sp>
        <p:nvSpPr>
          <p:cNvPr id="12291" name="Rectangle 3"/>
          <p:cNvSpPr txBox="1">
            <a:spLocks noChangeArrowheads="1"/>
          </p:cNvSpPr>
          <p:nvPr/>
        </p:nvSpPr>
        <p:spPr bwMode="auto">
          <a:xfrm>
            <a:off x="685800" y="1341438"/>
            <a:ext cx="7772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>
                <a:ea typeface="굴림" panose="020B0600000101010101" pitchFamily="50" charset="-127"/>
              </a:rPr>
              <a:t>First step: divide the system into a control unit and data unit</a:t>
            </a:r>
          </a:p>
          <a:p>
            <a:pPr lvl="1" eaLnBrk="1" hangingPunct="1"/>
            <a:r>
              <a:rPr kumimoji="0" lang="en-US" altLang="ko-KR" sz="1800">
                <a:ea typeface="굴림" panose="020B0600000101010101" pitchFamily="50" charset="-127"/>
              </a:rPr>
              <a:t>Data unit – stores, routes, combines, and generally process data</a:t>
            </a:r>
          </a:p>
          <a:p>
            <a:pPr lvl="1" eaLnBrk="1" hangingPunct="1"/>
            <a:r>
              <a:rPr kumimoji="0" lang="en-US" altLang="ko-KR" sz="1800">
                <a:ea typeface="굴림" panose="020B0600000101010101" pitchFamily="50" charset="-127"/>
              </a:rPr>
              <a:t>Control unit – starting &amp; stopping the process, testing conditions, and deciding what to do next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84463"/>
            <a:ext cx="5500687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+mj-lt"/>
              </a:rPr>
              <a:t>RUBIS</a:t>
            </a:r>
            <a:endParaRPr lang="ko-KR" altLang="en-US" dirty="0">
              <a:latin typeface="+mj-lt"/>
            </a:endParaRPr>
          </a:p>
        </p:txBody>
      </p:sp>
      <p:sp>
        <p:nvSpPr>
          <p:cNvPr id="12294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BC6183-2A5F-4B8A-A938-0C34E8D9EBB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6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+mj-lt"/>
              </a:rPr>
              <a:t>RUBIS</a:t>
            </a:r>
            <a:endParaRPr lang="ko-KR" altLang="en-US">
              <a:latin typeface="+mj-lt"/>
            </a:endParaRPr>
          </a:p>
        </p:txBody>
      </p:sp>
      <p:sp>
        <p:nvSpPr>
          <p:cNvPr id="1331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B02EFD-F1C1-43D6-9652-4A7C96F4B224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331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맑은 고딕" panose="020B0503020000020004" pitchFamily="50" charset="-127"/>
              </a:rPr>
              <a:t>Not Today</a:t>
            </a:r>
            <a:endParaRPr lang="ko-KR" altLang="en-US" dirty="0" smtClean="0">
              <a:latin typeface="맑은 고딕" panose="020B0503020000020004" pitchFamily="50" charset="-127"/>
            </a:endParaRPr>
          </a:p>
        </p:txBody>
      </p:sp>
      <p:sp>
        <p:nvSpPr>
          <p:cNvPr id="13318" name="내용 개체 틀 4"/>
          <p:cNvSpPr txBox="1">
            <a:spLocks/>
          </p:cNvSpPr>
          <p:nvPr/>
        </p:nvSpPr>
        <p:spPr bwMode="auto">
          <a:xfrm>
            <a:off x="457200" y="1412875"/>
            <a:ext cx="82184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457200" indent="-457200" eaLnBrk="1" latinLnBrk="0" hangingPunct="1">
              <a:buFont typeface="Arial" charset="0"/>
              <a:buAutoNum type="arabicPeriod"/>
              <a:defRPr/>
            </a:pPr>
            <a:r>
              <a:rPr kumimoji="0" lang="en-US" altLang="ko-KR" sz="2000" dirty="0">
                <a:latin typeface="+mj-lt"/>
                <a:cs typeface="Arial" charset="0"/>
              </a:rPr>
              <a:t>Design </a:t>
            </a:r>
            <a:r>
              <a:rPr kumimoji="0" lang="en-US" altLang="ko-KR" sz="2000" dirty="0" smtClean="0">
                <a:latin typeface="+mj-lt"/>
                <a:cs typeface="Arial" charset="0"/>
              </a:rPr>
              <a:t>the stop </a:t>
            </a:r>
            <a:r>
              <a:rPr kumimoji="0" lang="en-US" altLang="ko-KR" sz="2000" dirty="0">
                <a:latin typeface="+mj-lt"/>
                <a:cs typeface="Arial" charset="0"/>
              </a:rPr>
              <a:t>watch </a:t>
            </a:r>
            <a:r>
              <a:rPr kumimoji="0" lang="en-US" altLang="ko-KR" sz="2000" dirty="0" smtClean="0">
                <a:latin typeface="+mj-lt"/>
                <a:cs typeface="Arial" charset="0"/>
              </a:rPr>
              <a:t>in previous slide </a:t>
            </a:r>
          </a:p>
          <a:p>
            <a:pPr marL="0" indent="0" eaLnBrk="1" latinLnBrk="0" hangingPunct="1">
              <a:buFont typeface="Arial" charset="0"/>
              <a:buNone/>
              <a:defRPr/>
            </a:pPr>
            <a:r>
              <a:rPr kumimoji="0" lang="en-US" altLang="ko-KR" sz="2000" dirty="0">
                <a:latin typeface="+mj-lt"/>
                <a:cs typeface="Arial" charset="0"/>
              </a:rPr>
              <a:t> </a:t>
            </a:r>
            <a:r>
              <a:rPr kumimoji="0" lang="en-US" altLang="ko-KR" sz="2000" dirty="0" smtClean="0">
                <a:latin typeface="+mj-lt"/>
                <a:cs typeface="Arial" charset="0"/>
              </a:rPr>
              <a:t>    Implement in Verilog, </a:t>
            </a:r>
            <a:r>
              <a:rPr kumimoji="0" lang="en-US" altLang="ko-KR" sz="2000" dirty="0">
                <a:latin typeface="+mj-lt"/>
                <a:cs typeface="Arial" charset="0"/>
              </a:rPr>
              <a:t>load </a:t>
            </a:r>
            <a:r>
              <a:rPr kumimoji="0" lang="en-US" altLang="ko-KR" sz="2000" dirty="0" smtClean="0">
                <a:latin typeface="+mj-lt"/>
                <a:cs typeface="Arial" charset="0"/>
              </a:rPr>
              <a:t>&amp; verify it </a:t>
            </a:r>
            <a:r>
              <a:rPr kumimoji="0" lang="en-US" altLang="ko-KR" sz="2000" dirty="0">
                <a:latin typeface="+mj-lt"/>
                <a:cs typeface="Arial" charset="0"/>
              </a:rPr>
              <a:t>on the Logic Design Board</a:t>
            </a:r>
            <a:r>
              <a:rPr kumimoji="0" lang="en-US" altLang="ko-KR" sz="2000" dirty="0" smtClean="0">
                <a:latin typeface="+mj-lt"/>
                <a:cs typeface="Arial" charset="0"/>
              </a:rPr>
              <a:t>.</a:t>
            </a:r>
          </a:p>
          <a:p>
            <a:pPr marL="0" indent="0" eaLnBrk="1" latinLnBrk="0" hangingPunct="1">
              <a:buFont typeface="Arial" charset="0"/>
              <a:buNone/>
              <a:defRPr/>
            </a:pPr>
            <a:endParaRPr kumimoji="0" lang="en-US" altLang="ko-KR" sz="2000" dirty="0">
              <a:latin typeface="+mj-lt"/>
              <a:cs typeface="Arial" charset="0"/>
            </a:endParaRPr>
          </a:p>
          <a:p>
            <a:pPr marL="0" indent="0" eaLnBrk="1" latinLnBrk="0" hangingPunct="1">
              <a:buFont typeface="Arial" charset="0"/>
              <a:buNone/>
              <a:defRPr/>
            </a:pPr>
            <a:endParaRPr kumimoji="0" lang="en-US" altLang="ko-KR" sz="2000" dirty="0" smtClean="0">
              <a:latin typeface="+mj-lt"/>
              <a:cs typeface="Arial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 bwMode="auto">
          <a:xfrm>
            <a:off x="467544" y="3785915"/>
            <a:ext cx="8229600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500" kern="1200">
                <a:solidFill>
                  <a:schemeClr val="tx1"/>
                </a:solidFill>
                <a:latin typeface="맑은 고딕" panose="020B0503020000020004" pitchFamily="50" charset="-127"/>
                <a:ea typeface="+mj-ea"/>
                <a:cs typeface="맑은 고딕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 smtClean="0"/>
              <a:t>Not Homework</a:t>
            </a:r>
            <a:endParaRPr kumimoji="0" lang="ko-KR" altLang="en-US" dirty="0" smtClean="0"/>
          </a:p>
        </p:txBody>
      </p:sp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457200" y="4797152"/>
            <a:ext cx="8229600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indent="0" eaLnBrk="1" latinLnBrk="0" hangingPunct="1">
              <a:buFont typeface="Arial" charset="0"/>
              <a:buNone/>
              <a:defRPr/>
            </a:pPr>
            <a:r>
              <a:rPr kumimoji="0" lang="en-US" altLang="ko-KR" sz="2000" dirty="0">
                <a:latin typeface="+mn-lt"/>
                <a:cs typeface="Arial" charset="0"/>
              </a:rPr>
              <a:t>1</a:t>
            </a:r>
            <a:r>
              <a:rPr kumimoji="0" lang="en-US" altLang="ko-KR" sz="2000" dirty="0" smtClean="0">
                <a:latin typeface="+mn-lt"/>
                <a:cs typeface="Arial" charset="0"/>
              </a:rPr>
              <a:t>. Briefly explain the structure of a microprocessor. </a:t>
            </a:r>
            <a:endParaRPr kumimoji="0" lang="en-US" altLang="ko-KR" sz="1200" dirty="0" smtClean="0">
              <a:latin typeface="+mn-lt"/>
              <a:cs typeface="Arial" charset="0"/>
            </a:endParaRPr>
          </a:p>
          <a:p>
            <a:pPr lvl="1" eaLnBrk="1" latinLnBrk="0" hangingPunct="1">
              <a:buFont typeface="Wingdings" pitchFamily="2" charset="2"/>
              <a:buChar char="§"/>
              <a:defRPr/>
            </a:pPr>
            <a:endParaRPr kumimoji="0" lang="en-US" altLang="ko-KR" sz="1600" dirty="0" smtClean="0">
              <a:latin typeface="+mn-lt"/>
              <a:cs typeface="Arial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42890" y="4723556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63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smtClean="0"/>
              <a:t>4-bit Counter </a:t>
            </a:r>
            <a:br>
              <a:rPr lang="en-US" altLang="ko-KR" sz="2600" smtClean="0"/>
            </a:br>
            <a:r>
              <a:rPr lang="en-US" altLang="ko-KR" sz="2600" smtClean="0"/>
              <a:t>– JK Flip Flop Implementation</a:t>
            </a:r>
            <a:endParaRPr lang="ko-KR" altLang="en-US" sz="2600" smtClean="0"/>
          </a:p>
        </p:txBody>
      </p:sp>
      <p:sp>
        <p:nvSpPr>
          <p:cNvPr id="921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A786EE-ECFB-4C3A-8DBE-A78A474D0FE2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9220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pic>
        <p:nvPicPr>
          <p:cNvPr id="922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590391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3" descr="Screen Shot 2016-05-08 at 10.35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341438"/>
            <a:ext cx="14414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26254" b="50786"/>
          <a:stretch/>
        </p:blipFill>
        <p:spPr>
          <a:xfrm>
            <a:off x="1331640" y="4191521"/>
            <a:ext cx="4405065" cy="1908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/>
              <a:t>Frequency Divider</a:t>
            </a:r>
            <a:endParaRPr lang="ko-KR" altLang="en-US" smtClean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93F67E-CA7D-4EE4-B952-D3B5C1647EA1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1268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smtClean="0"/>
              <a:t>Frequency Divider </a:t>
            </a:r>
            <a:br>
              <a:rPr lang="en-US" altLang="ko-KR" sz="2600" smtClean="0"/>
            </a:br>
            <a:r>
              <a:rPr lang="en-US" altLang="ko-KR" sz="2600" smtClean="0"/>
              <a:t>– JK Flip Flop Implementation</a:t>
            </a:r>
            <a:endParaRPr lang="ko-KR" altLang="en-US" sz="2600" smtClean="0"/>
          </a:p>
        </p:txBody>
      </p:sp>
      <p:sp>
        <p:nvSpPr>
          <p:cNvPr id="1229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229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40A0D4-82AB-423D-BBD1-9E26556E4159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229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484313"/>
            <a:ext cx="4121150" cy="465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/>
              <a:t>Implementation Guide</a:t>
            </a:r>
            <a:endParaRPr lang="ko-KR" altLang="en-US" smtClean="0"/>
          </a:p>
        </p:txBody>
      </p:sp>
      <p:sp>
        <p:nvSpPr>
          <p:cNvPr id="1433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15AB3D-20FA-4111-B1A4-04050AD8D5DD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4340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smtClean="0"/>
              <a:t>Two-Digit-Counter Structure</a:t>
            </a:r>
            <a:endParaRPr lang="ko-KR" altLang="en-US" sz="2600" smtClean="0"/>
          </a:p>
        </p:txBody>
      </p:sp>
      <p:sp>
        <p:nvSpPr>
          <p:cNvPr id="1536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5364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28A72A-54B9-493E-A907-C89CD1C15042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1710434" y="185138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/>
          <p:cNvSpPr/>
          <p:nvPr/>
        </p:nvSpPr>
        <p:spPr>
          <a:xfrm>
            <a:off x="539750" y="1844675"/>
            <a:ext cx="1584325" cy="8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50MHz Oscillator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35825" y="2276475"/>
            <a:ext cx="1584325" cy="865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7 Segment Display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9750" y="2852738"/>
            <a:ext cx="1584325" cy="8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Tactile Switch</a:t>
            </a:r>
          </a:p>
        </p:txBody>
      </p:sp>
      <p:cxnSp>
        <p:nvCxnSpPr>
          <p:cNvPr id="17" name="Elbow Connector 16"/>
          <p:cNvCxnSpPr>
            <a:stCxn id="8" idx="3"/>
          </p:cNvCxnSpPr>
          <p:nvPr/>
        </p:nvCxnSpPr>
        <p:spPr>
          <a:xfrm>
            <a:off x="2124075" y="2276475"/>
            <a:ext cx="1727200" cy="1008063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1"/>
          </p:cNvCxnSpPr>
          <p:nvPr/>
        </p:nvCxnSpPr>
        <p:spPr>
          <a:xfrm flipV="1">
            <a:off x="5651500" y="2708275"/>
            <a:ext cx="1584325" cy="576263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3"/>
          </p:cNvCxnSpPr>
          <p:nvPr/>
        </p:nvCxnSpPr>
        <p:spPr>
          <a:xfrm>
            <a:off x="2124075" y="3284538"/>
            <a:ext cx="172720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z="2600" dirty="0" smtClean="0"/>
              <a:t>Sample Code (Behavioral Description)</a:t>
            </a:r>
            <a:endParaRPr lang="ko-KR" altLang="en-US" sz="2600" dirty="0" smtClean="0"/>
          </a:p>
        </p:txBody>
      </p:sp>
      <p:sp>
        <p:nvSpPr>
          <p:cNvPr id="1741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74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2F16B0-3D47-4EB2-A265-1C7923F8B5A9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7415" name="내용 개체 틀 4"/>
          <p:cNvSpPr txBox="1">
            <a:spLocks/>
          </p:cNvSpPr>
          <p:nvPr/>
        </p:nvSpPr>
        <p:spPr bwMode="auto">
          <a:xfrm>
            <a:off x="1547813" y="5732463"/>
            <a:ext cx="2519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en-US" altLang="ko-KR" sz="1800" b="1" dirty="0">
                <a:ea typeface="굴림" panose="020B0600000101010101" pitchFamily="50" charset="-127"/>
              </a:rPr>
              <a:t>Frequency Divider</a:t>
            </a:r>
            <a:endParaRPr lang="en-US" altLang="ko-KR" sz="1800" b="1" dirty="0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416" name="내용 개체 틀 4"/>
          <p:cNvSpPr txBox="1">
            <a:spLocks/>
          </p:cNvSpPr>
          <p:nvPr/>
        </p:nvSpPr>
        <p:spPr bwMode="auto">
          <a:xfrm>
            <a:off x="5364163" y="5732463"/>
            <a:ext cx="25193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</a:pPr>
            <a:r>
              <a:rPr lang="en-US" altLang="ko-KR" sz="1800" b="1">
                <a:ea typeface="굴림" panose="020B0600000101010101" pitchFamily="50" charset="-127"/>
              </a:rPr>
              <a:t>BCD to 7-Segment Decoder</a:t>
            </a:r>
            <a:endParaRPr lang="en-US" altLang="ko-KR" sz="1800" b="1"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02644"/>
            <a:ext cx="3238500" cy="32099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2150269"/>
            <a:ext cx="2619375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8169</TotalTime>
  <Words>1129</Words>
  <Application>Microsoft Office PowerPoint</Application>
  <PresentationFormat>화면 슬라이드 쇼(4:3)</PresentationFormat>
  <Paragraphs>193</Paragraphs>
  <Slides>34</Slides>
  <Notes>6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MS PGothic</vt:lpstr>
      <vt:lpstr>굴림</vt:lpstr>
      <vt:lpstr>맑은 고딕</vt:lpstr>
      <vt:lpstr>한컴바탕</vt:lpstr>
      <vt:lpstr>현대하모니 L</vt:lpstr>
      <vt:lpstr>Arial</vt:lpstr>
      <vt:lpstr>Century Gothic</vt:lpstr>
      <vt:lpstr>Wingdings</vt:lpstr>
      <vt:lpstr>Office 테마</vt:lpstr>
      <vt:lpstr>Bitmap Image</vt:lpstr>
      <vt:lpstr>Lab. 09</vt:lpstr>
      <vt:lpstr>Contents</vt:lpstr>
      <vt:lpstr>Synchronous Binary Counter</vt:lpstr>
      <vt:lpstr>4-bit Counter  – JK Flip Flop Implementation</vt:lpstr>
      <vt:lpstr>Frequency Divider</vt:lpstr>
      <vt:lpstr>Frequency Divider  – JK Flip Flop Implementation</vt:lpstr>
      <vt:lpstr>Implementation Guide</vt:lpstr>
      <vt:lpstr>Two-Digit-Counter Structure</vt:lpstr>
      <vt:lpstr>Sample Code (Behavioral Description)</vt:lpstr>
      <vt:lpstr>Implementation on Logic Design Board (practice06)</vt:lpstr>
      <vt:lpstr>RECAP: SNU Board (Review)</vt:lpstr>
      <vt:lpstr>Pin Number Mapping (Review)</vt:lpstr>
      <vt:lpstr>Mode Select (Review)</vt:lpstr>
      <vt:lpstr>Sample Implementation (Review)</vt:lpstr>
      <vt:lpstr>Sample Implementation (Review)</vt:lpstr>
      <vt:lpstr>Sample Implementation (Review)</vt:lpstr>
      <vt:lpstr>Sample Implementation (Review)</vt:lpstr>
      <vt:lpstr>Sample Implementation (Review)</vt:lpstr>
      <vt:lpstr>Sample Implementation (Review)</vt:lpstr>
      <vt:lpstr>Sample Implementation (Review)</vt:lpstr>
      <vt:lpstr>Sample Implementation (Review)</vt:lpstr>
      <vt:lpstr>Sample Implementation (Review)</vt:lpstr>
      <vt:lpstr>Lab</vt:lpstr>
      <vt:lpstr>Today</vt:lpstr>
      <vt:lpstr>Sample Code (Behavioral Description)</vt:lpstr>
      <vt:lpstr>RECAP: Unifying Modules (practice04)</vt:lpstr>
      <vt:lpstr>Homework</vt:lpstr>
      <vt:lpstr>Report</vt:lpstr>
      <vt:lpstr>No class on May 22. (Buddha’s birthday)</vt:lpstr>
      <vt:lpstr>Appendix: Stop Watch</vt:lpstr>
      <vt:lpstr>Stop Watch: System Controller Approach</vt:lpstr>
      <vt:lpstr>Overall Architecture Design</vt:lpstr>
      <vt:lpstr>Design System Architecture</vt:lpstr>
      <vt:lpstr>Not Today</vt:lpstr>
    </vt:vector>
  </TitlesOfParts>
  <Company>mmlab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redrattus</dc:creator>
  <cp:lastModifiedBy>Windows 사용자</cp:lastModifiedBy>
  <cp:revision>712</cp:revision>
  <dcterms:created xsi:type="dcterms:W3CDTF">2008-07-30T02:31:41Z</dcterms:created>
  <dcterms:modified xsi:type="dcterms:W3CDTF">2018-05-15T08:31:21Z</dcterms:modified>
</cp:coreProperties>
</file>